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12" r:id="rId2"/>
    <p:sldId id="313" r:id="rId3"/>
    <p:sldId id="318" r:id="rId4"/>
    <p:sldId id="266" r:id="rId5"/>
    <p:sldId id="360" r:id="rId6"/>
    <p:sldId id="364" r:id="rId7"/>
    <p:sldId id="329" r:id="rId8"/>
    <p:sldId id="370" r:id="rId9"/>
    <p:sldId id="367" r:id="rId10"/>
    <p:sldId id="376" r:id="rId11"/>
    <p:sldId id="363" r:id="rId12"/>
    <p:sldId id="375" r:id="rId13"/>
    <p:sldId id="366" r:id="rId14"/>
    <p:sldId id="377" r:id="rId15"/>
    <p:sldId id="373" r:id="rId16"/>
    <p:sldId id="374" r:id="rId17"/>
    <p:sldId id="378" r:id="rId18"/>
    <p:sldId id="392" r:id="rId19"/>
    <p:sldId id="388" r:id="rId20"/>
    <p:sldId id="380" r:id="rId21"/>
    <p:sldId id="385" r:id="rId22"/>
    <p:sldId id="387" r:id="rId23"/>
    <p:sldId id="382" r:id="rId24"/>
    <p:sldId id="386" r:id="rId25"/>
    <p:sldId id="383" r:id="rId26"/>
    <p:sldId id="391" r:id="rId27"/>
    <p:sldId id="384" r:id="rId28"/>
    <p:sldId id="390" r:id="rId29"/>
    <p:sldId id="371" r:id="rId30"/>
    <p:sldId id="379" r:id="rId31"/>
    <p:sldId id="389" r:id="rId32"/>
    <p:sldId id="39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scellaneous" id="{D8E878B1-3FDC-4F16-8573-6078175BC045}">
          <p14:sldIdLst>
            <p14:sldId id="312"/>
            <p14:sldId id="313"/>
            <p14:sldId id="318"/>
            <p14:sldId id="266"/>
            <p14:sldId id="360"/>
            <p14:sldId id="364"/>
          </p14:sldIdLst>
        </p14:section>
        <p14:section name="Batch" id="{844347DC-8677-4FC7-9070-ABDA707169E3}">
          <p14:sldIdLst>
            <p14:sldId id="329"/>
            <p14:sldId id="370"/>
            <p14:sldId id="367"/>
            <p14:sldId id="376"/>
          </p14:sldIdLst>
        </p14:section>
        <p14:section name="Semantics" id="{D50FB6FE-CA87-43E2-A687-012FD706882F}">
          <p14:sldIdLst>
            <p14:sldId id="363"/>
            <p14:sldId id="375"/>
            <p14:sldId id="366"/>
            <p14:sldId id="377"/>
            <p14:sldId id="373"/>
            <p14:sldId id="374"/>
            <p14:sldId id="378"/>
            <p14:sldId id="392"/>
            <p14:sldId id="388"/>
            <p14:sldId id="380"/>
            <p14:sldId id="385"/>
            <p14:sldId id="387"/>
            <p14:sldId id="382"/>
            <p14:sldId id="386"/>
            <p14:sldId id="383"/>
            <p14:sldId id="391"/>
            <p14:sldId id="384"/>
            <p14:sldId id="390"/>
            <p14:sldId id="371"/>
            <p14:sldId id="379"/>
            <p14:sldId id="389"/>
            <p14:sldId id="3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9B3"/>
    <a:srgbClr val="BD5774"/>
    <a:srgbClr val="E4A398"/>
    <a:srgbClr val="AE96C0"/>
    <a:srgbClr val="2E77B4"/>
    <a:srgbClr val="E67800"/>
    <a:srgbClr val="FFFFFF"/>
    <a:srgbClr val="E36803"/>
    <a:srgbClr val="69A6D9"/>
    <a:srgbClr val="FFB7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90403" autoAdjust="0"/>
  </p:normalViewPr>
  <p:slideViewPr>
    <p:cSldViewPr snapToGrid="0">
      <p:cViewPr>
        <p:scale>
          <a:sx n="100" d="100"/>
          <a:sy n="100" d="100"/>
        </p:scale>
        <p:origin x="154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72D2-8C6B-43CF-BA26-6FBE1981829C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CC116-FCA2-43FC-8A02-8BBDA63C3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5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2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9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7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4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9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80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2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43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7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0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2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1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62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7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D7890-242A-4A7F-882E-CF60CB35266F}" type="datetimeFigureOut">
              <a:rPr lang="en-GB" smtClean="0"/>
              <a:t>28/04/2017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3" Type="http://schemas.openxmlformats.org/officeDocument/2006/relationships/image" Target="../media/image120.png"/><Relationship Id="rId21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12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6.png"/><Relationship Id="rId10" Type="http://schemas.openxmlformats.org/officeDocument/2006/relationships/image" Target="../media/image470.png"/><Relationship Id="rId4" Type="http://schemas.openxmlformats.org/officeDocument/2006/relationships/image" Target="../media/image45.png"/><Relationship Id="rId9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8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1.png"/><Relationship Id="rId3" Type="http://schemas.openxmlformats.org/officeDocument/2006/relationships/image" Target="../media/image1960.png"/><Relationship Id="rId7" Type="http://schemas.openxmlformats.org/officeDocument/2006/relationships/image" Target="../media/image2411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11" Type="http://schemas.openxmlformats.org/officeDocument/2006/relationships/image" Target="../media/image2441.png"/><Relationship Id="rId5" Type="http://schemas.openxmlformats.org/officeDocument/2006/relationships/image" Target="../media/image1980.png"/><Relationship Id="rId10" Type="http://schemas.openxmlformats.org/officeDocument/2006/relationships/image" Target="../media/image2020.png"/><Relationship Id="rId4" Type="http://schemas.openxmlformats.org/officeDocument/2006/relationships/image" Target="../media/image1970.png"/><Relationship Id="rId9" Type="http://schemas.openxmlformats.org/officeDocument/2006/relationships/image" Target="../media/image24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microsoft.com/office/2007/relationships/hdphoto" Target="../media/hdphoto1.wdp"/><Relationship Id="rId7" Type="http://schemas.openxmlformats.org/officeDocument/2006/relationships/image" Target="../media/image27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0.png"/><Relationship Id="rId13" Type="http://schemas.openxmlformats.org/officeDocument/2006/relationships/image" Target="../media/image266.png"/><Relationship Id="rId18" Type="http://schemas.openxmlformats.org/officeDocument/2006/relationships/image" Target="../media/image269.png"/><Relationship Id="rId3" Type="http://schemas.openxmlformats.org/officeDocument/2006/relationships/image" Target="../media/image2410.png"/><Relationship Id="rId7" Type="http://schemas.openxmlformats.org/officeDocument/2006/relationships/image" Target="../media/image2450.png"/><Relationship Id="rId12" Type="http://schemas.openxmlformats.org/officeDocument/2006/relationships/image" Target="../media/image2650.pn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0.png"/><Relationship Id="rId5" Type="http://schemas.openxmlformats.org/officeDocument/2006/relationships/image" Target="../media/image2430.png"/><Relationship Id="rId15" Type="http://schemas.openxmlformats.org/officeDocument/2006/relationships/image" Target="../media/image2490.png"/><Relationship Id="rId19" Type="http://schemas.openxmlformats.org/officeDocument/2006/relationships/image" Target="../media/image270.png"/><Relationship Id="rId4" Type="http://schemas.openxmlformats.org/officeDocument/2006/relationships/image" Target="../media/image2420.png"/><Relationship Id="rId9" Type="http://schemas.openxmlformats.org/officeDocument/2006/relationships/image" Target="../media/image2470.png"/><Relationship Id="rId14" Type="http://schemas.openxmlformats.org/officeDocument/2006/relationships/image" Target="../media/image24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32" y="42672"/>
            <a:ext cx="11966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Iteratively reweighted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3296" y="1085669"/>
                <a:ext cx="3901440" cy="5535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700" b="0" dirty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Original problem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b="0" dirty="0"/>
              </a:p>
              <a:p>
                <a:r>
                  <a:rPr lang="en-US" sz="1700" dirty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Robust version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=0  (∗)</m:t>
                      </m:r>
                    </m:oMath>
                  </m:oMathPara>
                </a14:m>
                <a:endParaRPr lang="en-US" sz="1600" dirty="0">
                  <a:solidFill>
                    <a:srgbClr val="BA4691"/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" y="1085669"/>
                <a:ext cx="3901440" cy="5535041"/>
              </a:xfrm>
              <a:prstGeom prst="rect">
                <a:avLst/>
              </a:prstGeom>
              <a:blipFill>
                <a:blip r:embed="rId2"/>
                <a:stretch>
                  <a:fillRect l="-3281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10784" y="1004278"/>
                <a:ext cx="3840480" cy="1822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The system (*) is solving the problem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160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</a:rPr>
                  <a:t>since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84" y="1004278"/>
                <a:ext cx="3840480" cy="1822487"/>
              </a:xfrm>
              <a:prstGeom prst="rect">
                <a:avLst/>
              </a:prstGeom>
              <a:blipFill>
                <a:blip r:embed="rId3"/>
                <a:stretch>
                  <a:fillRect l="-794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0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8963968" y="198811"/>
            <a:ext cx="2843125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Online Batch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42482" y="814648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849508" y="1923448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956534" y="3032248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2482" y="814648"/>
            <a:ext cx="3321078" cy="33264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740059" y="2973888"/>
            <a:ext cx="3880699" cy="5614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193801" y="1264385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32728" y="1706321"/>
            <a:ext cx="216780" cy="21712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300827" y="2373184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739754" y="2815120"/>
            <a:ext cx="216780" cy="21712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407853" y="3481983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846780" y="3923919"/>
            <a:ext cx="216780" cy="21712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42481" y="814647"/>
            <a:ext cx="449019" cy="44973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851808" y="1923447"/>
            <a:ext cx="449019" cy="44973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958834" y="3032247"/>
            <a:ext cx="449019" cy="449737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191378" y="2973887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8059770" y="2973875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728180" y="1804416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837506" y="2913216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943014" y="4014314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725758" y="3416266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501730" y="3416266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740032" y="3535301"/>
            <a:ext cx="3880699" cy="5614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5191351" y="3535300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059743" y="3535288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5725731" y="3977679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501703" y="3977679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740032" y="4092874"/>
            <a:ext cx="3880699" cy="5614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5191351" y="4092873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059743" y="4092861"/>
            <a:ext cx="441960" cy="441936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725731" y="4535252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501703" y="4535252"/>
            <a:ext cx="119028" cy="119022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06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Oval 388"/>
          <p:cNvSpPr/>
          <p:nvPr/>
        </p:nvSpPr>
        <p:spPr>
          <a:xfrm flipH="1">
            <a:off x="8398402" y="3842334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90" name="Oval 389"/>
          <p:cNvSpPr/>
          <p:nvPr/>
        </p:nvSpPr>
        <p:spPr>
          <a:xfrm flipH="1">
            <a:off x="8767675" y="3922096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3" name="TextBox 112"/>
          <p:cNvSpPr txBox="1"/>
          <p:nvPr/>
        </p:nvSpPr>
        <p:spPr>
          <a:xfrm>
            <a:off x="4366697" y="110040"/>
            <a:ext cx="2280368" cy="6786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0: </a:t>
            </a:r>
            <a:r>
              <a:rPr lang="en-US" sz="1200" dirty="0">
                <a:solidFill>
                  <a:srgbClr val="9F9F9F"/>
                </a:solidFill>
              </a:rPr>
              <a:t>pinky-top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pinky-middle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pinky-bottom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3: </a:t>
            </a:r>
            <a:r>
              <a:rPr lang="en-US" sz="1200" dirty="0">
                <a:solidFill>
                  <a:srgbClr val="9F9F9F"/>
                </a:solidFill>
              </a:rPr>
              <a:t>pinky-base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4: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ring-top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5: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ring-middle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6: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ring-bottom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7: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ring-base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8: </a:t>
            </a:r>
            <a:r>
              <a:rPr lang="en-US" sz="1200" dirty="0">
                <a:solidFill>
                  <a:srgbClr val="9F9F9F"/>
                </a:solidFill>
              </a:rPr>
              <a:t>middle-top 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9: </a:t>
            </a:r>
            <a:r>
              <a:rPr lang="en-US" sz="1200" dirty="0">
                <a:solidFill>
                  <a:srgbClr val="9F9F9F"/>
                </a:solidFill>
              </a:rPr>
              <a:t>middle-middle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10: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middle-bottom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11: </a:t>
            </a:r>
            <a:r>
              <a:rPr lang="en-US" sz="1200" dirty="0">
                <a:solidFill>
                  <a:srgbClr val="9F9F9F"/>
                </a:solidFill>
              </a:rPr>
              <a:t>middle-base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12: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index-top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13: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index-middle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14: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index-bottom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15: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index-base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16: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thumb-top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17: </a:t>
            </a:r>
            <a:r>
              <a:rPr lang="en-US" sz="1200" dirty="0">
                <a:solidFill>
                  <a:srgbClr val="9F9F9F"/>
                </a:solidFill>
              </a:rPr>
              <a:t>thumb-middle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18: </a:t>
            </a:r>
            <a:r>
              <a:rPr lang="en-US" sz="1200" dirty="0">
                <a:solidFill>
                  <a:srgbClr val="9F9F9F"/>
                </a:solidFill>
              </a:rPr>
              <a:t>thumb-bottom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19: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thumb-base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20: </a:t>
            </a:r>
            <a:r>
              <a:rPr lang="en-US" sz="1200" dirty="0">
                <a:solidFill>
                  <a:srgbClr val="9F9F9F"/>
                </a:solidFill>
              </a:rPr>
              <a:t>palm-pinky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21: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palm-ring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22: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palm-middle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23: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palm-index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24: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palm-thumb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25: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palm-back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26: </a:t>
            </a:r>
            <a:r>
              <a:rPr lang="en-US" sz="1200" dirty="0">
                <a:solidFill>
                  <a:srgbClr val="9F9F9F"/>
                </a:solidFill>
              </a:rPr>
              <a:t>palm-right 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27: </a:t>
            </a:r>
            <a:r>
              <a:rPr lang="en-US" sz="1200" dirty="0">
                <a:solidFill>
                  <a:srgbClr val="9F9F9F"/>
                </a:solidFill>
              </a:rPr>
              <a:t>palm-left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28: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pinky-membrane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29: </a:t>
            </a:r>
            <a:r>
              <a:rPr lang="en-US" sz="1200" dirty="0">
                <a:solidFill>
                  <a:srgbClr val="9F9F9F"/>
                </a:solidFill>
              </a:rPr>
              <a:t>ring-membrane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30: </a:t>
            </a:r>
            <a:r>
              <a:rPr lang="en-US" sz="1200" dirty="0">
                <a:solidFill>
                  <a:srgbClr val="9F9F9F"/>
                </a:solidFill>
              </a:rPr>
              <a:t>middle-membrane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dirty="0">
                <a:solidFill>
                  <a:srgbClr val="B3516D"/>
                </a:solidFill>
              </a:rPr>
              <a:t>31: </a:t>
            </a:r>
            <a:r>
              <a:rPr lang="en-US" sz="1200" dirty="0">
                <a:solidFill>
                  <a:srgbClr val="9F9F9F"/>
                </a:solidFill>
              </a:rPr>
              <a:t>index-membrane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32: </a:t>
            </a:r>
            <a:r>
              <a:rPr lang="en-US" sz="1200" dirty="0">
                <a:solidFill>
                  <a:srgbClr val="9F9F9F"/>
                </a:solidFill>
              </a:rPr>
              <a:t>thumb-additional</a:t>
            </a:r>
          </a:p>
          <a:p>
            <a:pPr>
              <a:lnSpc>
                <a:spcPts val="1230"/>
              </a:lnSpc>
              <a:spcAft>
                <a:spcPts val="600"/>
              </a:spcAft>
            </a:pPr>
            <a:r>
              <a:rPr lang="en-US" sz="1200" u="sng" dirty="0">
                <a:solidFill>
                  <a:srgbClr val="B3516D"/>
                </a:solidFill>
              </a:rPr>
              <a:t>33:</a:t>
            </a:r>
            <a:r>
              <a:rPr lang="en-US" sz="1200" u="sng" dirty="0">
                <a:solidFill>
                  <a:srgbClr val="3D8377"/>
                </a:solidFill>
              </a:rPr>
              <a:t> </a:t>
            </a:r>
            <a:r>
              <a:rPr lang="en-US" sz="1200" u="sng" dirty="0">
                <a:solidFill>
                  <a:srgbClr val="9F9F9F"/>
                </a:solidFill>
              </a:rPr>
              <a:t>thumb-membrane-left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34: </a:t>
            </a:r>
            <a:r>
              <a:rPr lang="en-US" sz="1200" dirty="0">
                <a:solidFill>
                  <a:srgbClr val="9F9F9F"/>
                </a:solidFill>
              </a:rPr>
              <a:t>wrist-top-left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35: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wrist-top-right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36: </a:t>
            </a:r>
            <a:r>
              <a:rPr lang="en-US" sz="1200" dirty="0">
                <a:solidFill>
                  <a:srgbClr val="9F9F9F"/>
                </a:solidFill>
              </a:rPr>
              <a:t>wrist-bottom-left</a:t>
            </a:r>
          </a:p>
          <a:p>
            <a:pPr>
              <a:lnSpc>
                <a:spcPts val="1230"/>
              </a:lnSpc>
            </a:pPr>
            <a:r>
              <a:rPr lang="en-US" sz="1200" dirty="0">
                <a:solidFill>
                  <a:srgbClr val="B3516D"/>
                </a:solidFill>
              </a:rPr>
              <a:t>37:</a:t>
            </a:r>
            <a:r>
              <a:rPr lang="en-US" sz="1200" dirty="0">
                <a:solidFill>
                  <a:srgbClr val="3D8377"/>
                </a:solidFill>
              </a:rPr>
              <a:t> </a:t>
            </a:r>
            <a:r>
              <a:rPr lang="en-US" sz="1200" dirty="0">
                <a:solidFill>
                  <a:srgbClr val="9F9F9F"/>
                </a:solidFill>
              </a:rPr>
              <a:t>wrist-bottom-right</a:t>
            </a:r>
          </a:p>
          <a:p>
            <a:pPr>
              <a:lnSpc>
                <a:spcPts val="1230"/>
              </a:lnSpc>
            </a:pPr>
            <a:r>
              <a:rPr lang="en-US" sz="1200" u="sng" dirty="0">
                <a:solidFill>
                  <a:srgbClr val="B3516D"/>
                </a:solidFill>
              </a:rPr>
              <a:t>38:</a:t>
            </a:r>
            <a:r>
              <a:rPr lang="en-US" sz="1200" u="sng" dirty="0">
                <a:solidFill>
                  <a:srgbClr val="3D8377"/>
                </a:solidFill>
              </a:rPr>
              <a:t> </a:t>
            </a:r>
            <a:r>
              <a:rPr lang="en-US" sz="1200" u="sng" dirty="0">
                <a:solidFill>
                  <a:srgbClr val="9F9F9F"/>
                </a:solidFill>
              </a:rPr>
              <a:t>thumb-membrane-middle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368157" y="-155785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Centers</a:t>
            </a:r>
          </a:p>
        </p:txBody>
      </p:sp>
      <p:cxnSp>
        <p:nvCxnSpPr>
          <p:cNvPr id="170" name="Straight Connector 169"/>
          <p:cNvCxnSpPr/>
          <p:nvPr/>
        </p:nvCxnSpPr>
        <p:spPr>
          <a:xfrm flipV="1">
            <a:off x="2060014" y="5782851"/>
            <a:ext cx="523160" cy="54276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501950" y="2902855"/>
            <a:ext cx="44973" cy="486046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2065140" y="2905831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584896" y="2906193"/>
            <a:ext cx="66562" cy="463561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642574" y="2885997"/>
            <a:ext cx="478241" cy="503399"/>
          </a:xfrm>
          <a:prstGeom prst="line">
            <a:avLst/>
          </a:prstGeom>
          <a:ln w="38100">
            <a:solidFill>
              <a:srgbClr val="C4B2BE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112959" y="2863840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38064" y="3385449"/>
            <a:ext cx="1557739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512206" y="2891811"/>
            <a:ext cx="1728067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499816" y="2891811"/>
            <a:ext cx="49709" cy="485019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116099" y="2898887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64267" y="2904309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109362" y="1310269"/>
            <a:ext cx="536455" cy="2076612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581812" y="816001"/>
            <a:ext cx="369555" cy="2573703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064269" y="677161"/>
            <a:ext cx="100445" cy="2699765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307963" y="816001"/>
            <a:ext cx="237221" cy="2563739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0968" y="4269072"/>
            <a:ext cx="602498" cy="666312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456169" y="2732018"/>
            <a:ext cx="28306" cy="279903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856623" y="3376833"/>
            <a:ext cx="261257" cy="1799065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540596" y="3376830"/>
            <a:ext cx="264192" cy="179906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341512" y="3376831"/>
            <a:ext cx="246372" cy="179906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053618" y="3376830"/>
            <a:ext cx="282280" cy="179906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589362" y="3376830"/>
            <a:ext cx="267262" cy="179906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804788" y="3376830"/>
            <a:ext cx="252794" cy="179906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804788" y="5175899"/>
            <a:ext cx="1051836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487891" y="2958842"/>
            <a:ext cx="0" cy="590397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538064" y="2886785"/>
            <a:ext cx="541093" cy="500096"/>
          </a:xfrm>
          <a:prstGeom prst="line">
            <a:avLst/>
          </a:prstGeom>
          <a:ln w="38100">
            <a:solidFill>
              <a:srgbClr val="BFBFBF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598119" y="5765135"/>
            <a:ext cx="0" cy="564383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083516" y="6309613"/>
            <a:ext cx="514603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083516" y="5765135"/>
            <a:ext cx="0" cy="564381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092389" y="5785381"/>
            <a:ext cx="505729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 rot="5400000" flipH="1">
            <a:off x="2550705" y="625854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2026816" y="626041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284341" y="5128529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435280" y="2913531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403428" y="268194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5400000" flipH="1">
            <a:off x="2014544" y="332794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3600182" y="126107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456602" y="181843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302308" y="240530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2910091" y="75741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2783762" y="157296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2676426" y="230640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2055293" y="224220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2114492" y="62104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2084968" y="144927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256542" y="763481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328183" y="151695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403201" y="231201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480024" y="3532684"/>
            <a:ext cx="280945" cy="736386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711775" y="422226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435280" y="347242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2082597" y="2897624"/>
            <a:ext cx="501151" cy="488029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 rot="5400000" flipH="1">
            <a:off x="2540980" y="333710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 flipH="1">
            <a:off x="1459258" y="283734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 flipH="1">
            <a:off x="3187779" y="2842341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 flipH="1">
            <a:off x="2606706" y="283494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 flipH="1">
            <a:off x="2031995" y="283961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547072" y="3376829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2802093" y="5124120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1739150" y="5132658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 rot="5400000" flipH="1">
            <a:off x="1488551" y="3327634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 rot="5400000" flipH="1">
            <a:off x="3058958" y="3330604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135239" y="2238039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 flipH="1">
            <a:off x="3294327" y="1660109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462839" y="1123328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 flipH="1">
            <a:off x="1894263" y="2082465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 flipH="1">
            <a:off x="1924004" y="1290590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85" name="Oval 184"/>
          <p:cNvSpPr>
            <a:spLocks noChangeAspect="1"/>
          </p:cNvSpPr>
          <p:nvPr/>
        </p:nvSpPr>
        <p:spPr>
          <a:xfrm flipH="1">
            <a:off x="1979701" y="486229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 flipH="1">
            <a:off x="2516809" y="2143764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7" name="Oval 186"/>
          <p:cNvSpPr/>
          <p:nvPr/>
        </p:nvSpPr>
        <p:spPr>
          <a:xfrm flipH="1">
            <a:off x="2631760" y="1421207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88" name="Oval 187"/>
          <p:cNvSpPr>
            <a:spLocks noChangeAspect="1"/>
          </p:cNvSpPr>
          <p:nvPr/>
        </p:nvSpPr>
        <p:spPr>
          <a:xfrm flipH="1">
            <a:off x="2769073" y="627527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92" name="Oval 191"/>
          <p:cNvSpPr/>
          <p:nvPr/>
        </p:nvSpPr>
        <p:spPr>
          <a:xfrm flipH="1">
            <a:off x="1240965" y="2150014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93" name="Oval 192"/>
          <p:cNvSpPr/>
          <p:nvPr/>
        </p:nvSpPr>
        <p:spPr>
          <a:xfrm flipH="1">
            <a:off x="1171360" y="1362557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>
              <a:solidFill>
                <a:srgbClr val="D99A8F"/>
              </a:solidFill>
            </a:endParaRPr>
          </a:p>
        </p:txBody>
      </p:sp>
      <p:sp>
        <p:nvSpPr>
          <p:cNvPr id="194" name="Oval 193"/>
          <p:cNvSpPr>
            <a:spLocks noChangeAspect="1"/>
          </p:cNvSpPr>
          <p:nvPr/>
        </p:nvSpPr>
        <p:spPr>
          <a:xfrm flipH="1">
            <a:off x="1125935" y="631641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rgbClr val="D99A8F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936281" y="63044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987703" y="140215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062462" y="220106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253324" y="1676577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3391247" y="1129007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3101403" y="2261340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2699703" y="647773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583673" y="1456822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3D8377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2468109" y="2179544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906306" y="520844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67561" y="133616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731354" y="211475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07" name="Oval 206"/>
          <p:cNvSpPr/>
          <p:nvPr/>
        </p:nvSpPr>
        <p:spPr>
          <a:xfrm flipH="1">
            <a:off x="3140677" y="2791060"/>
            <a:ext cx="199191" cy="19919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08" name="Oval 207"/>
          <p:cNvSpPr/>
          <p:nvPr/>
        </p:nvSpPr>
        <p:spPr>
          <a:xfrm flipH="1">
            <a:off x="2555101" y="2787189"/>
            <a:ext cx="199191" cy="19919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09" name="Oval 208"/>
          <p:cNvSpPr/>
          <p:nvPr/>
        </p:nvSpPr>
        <p:spPr>
          <a:xfrm flipH="1">
            <a:off x="1412610" y="2789717"/>
            <a:ext cx="199191" cy="19919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10" name="Oval 209"/>
          <p:cNvSpPr/>
          <p:nvPr/>
        </p:nvSpPr>
        <p:spPr>
          <a:xfrm flipH="1">
            <a:off x="1979560" y="2791941"/>
            <a:ext cx="199191" cy="19919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11" name="TextBox 210"/>
          <p:cNvSpPr txBox="1"/>
          <p:nvPr/>
        </p:nvSpPr>
        <p:spPr>
          <a:xfrm>
            <a:off x="2867703" y="272298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2316298" y="272169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719065" y="272370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1171862" y="271980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23" name="Oval 222"/>
          <p:cNvSpPr/>
          <p:nvPr/>
        </p:nvSpPr>
        <p:spPr>
          <a:xfrm flipH="1">
            <a:off x="2878770" y="3137720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4" name="Oval 223"/>
          <p:cNvSpPr/>
          <p:nvPr/>
        </p:nvSpPr>
        <p:spPr>
          <a:xfrm flipH="1">
            <a:off x="2758010" y="3020095"/>
            <a:ext cx="713477" cy="713477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5" name="Oval 224"/>
          <p:cNvSpPr/>
          <p:nvPr/>
        </p:nvSpPr>
        <p:spPr>
          <a:xfrm flipH="1">
            <a:off x="2350790" y="3137720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6" name="Oval 225"/>
          <p:cNvSpPr/>
          <p:nvPr/>
        </p:nvSpPr>
        <p:spPr>
          <a:xfrm flipH="1">
            <a:off x="2219115" y="3003628"/>
            <a:ext cx="732252" cy="732253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7" name="Oval 226"/>
          <p:cNvSpPr/>
          <p:nvPr/>
        </p:nvSpPr>
        <p:spPr>
          <a:xfrm flipH="1">
            <a:off x="1823783" y="3130645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9" name="Oval 228"/>
          <p:cNvSpPr/>
          <p:nvPr/>
        </p:nvSpPr>
        <p:spPr>
          <a:xfrm flipH="1">
            <a:off x="1689027" y="3003628"/>
            <a:ext cx="732252" cy="732253"/>
          </a:xfrm>
          <a:prstGeom prst="ellipse">
            <a:avLst/>
          </a:prstGeom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1" name="Oval 230"/>
          <p:cNvSpPr/>
          <p:nvPr/>
        </p:nvSpPr>
        <p:spPr>
          <a:xfrm flipH="1">
            <a:off x="1307963" y="3137720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2" name="Oval 231"/>
          <p:cNvSpPr/>
          <p:nvPr/>
        </p:nvSpPr>
        <p:spPr>
          <a:xfrm flipH="1">
            <a:off x="1183856" y="3023251"/>
            <a:ext cx="713477" cy="713477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3" name="TextBox 232"/>
          <p:cNvSpPr txBox="1"/>
          <p:nvPr/>
        </p:nvSpPr>
        <p:spPr>
          <a:xfrm>
            <a:off x="2859536" y="3105711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189527" y="310531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346491" y="3113938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732282" y="310335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2871787" y="333359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20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392018" y="333598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21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1841151" y="334364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22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1341807" y="333717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23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47" name="Oval 246"/>
          <p:cNvSpPr/>
          <p:nvPr/>
        </p:nvSpPr>
        <p:spPr>
          <a:xfrm flipH="1">
            <a:off x="251293" y="3304419"/>
            <a:ext cx="456534" cy="456533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9" name="Oval 248"/>
          <p:cNvSpPr/>
          <p:nvPr/>
        </p:nvSpPr>
        <p:spPr>
          <a:xfrm rot="3223901" flipH="1">
            <a:off x="299123" y="2770477"/>
            <a:ext cx="387346" cy="39650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0" name="Oval 249"/>
          <p:cNvSpPr/>
          <p:nvPr/>
        </p:nvSpPr>
        <p:spPr>
          <a:xfrm rot="3223901" flipH="1">
            <a:off x="298746" y="2574594"/>
            <a:ext cx="314849" cy="31484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4" name="TextBox 253"/>
          <p:cNvSpPr txBox="1"/>
          <p:nvPr/>
        </p:nvSpPr>
        <p:spPr>
          <a:xfrm>
            <a:off x="110224" y="252035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32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127769" y="279691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148676" y="336514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14257" y="416774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68" name="Oval 267"/>
          <p:cNvSpPr/>
          <p:nvPr/>
        </p:nvSpPr>
        <p:spPr>
          <a:xfrm flipH="1">
            <a:off x="1013143" y="4585114"/>
            <a:ext cx="700651" cy="700537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69" name="Oval 268"/>
          <p:cNvSpPr>
            <a:spLocks noChangeAspect="1"/>
          </p:cNvSpPr>
          <p:nvPr/>
        </p:nvSpPr>
        <p:spPr>
          <a:xfrm flipH="1">
            <a:off x="2145524" y="5304426"/>
            <a:ext cx="905188" cy="9051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0" name="Oval 269"/>
          <p:cNvSpPr>
            <a:spLocks noChangeAspect="1"/>
          </p:cNvSpPr>
          <p:nvPr/>
        </p:nvSpPr>
        <p:spPr>
          <a:xfrm flipH="1">
            <a:off x="1639795" y="5304426"/>
            <a:ext cx="905188" cy="9051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1" name="Oval 270"/>
          <p:cNvSpPr>
            <a:spLocks noChangeAspect="1"/>
          </p:cNvSpPr>
          <p:nvPr/>
        </p:nvSpPr>
        <p:spPr>
          <a:xfrm flipH="1">
            <a:off x="2154398" y="5846390"/>
            <a:ext cx="905188" cy="9051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2" name="Oval 271"/>
          <p:cNvSpPr>
            <a:spLocks noChangeAspect="1"/>
          </p:cNvSpPr>
          <p:nvPr/>
        </p:nvSpPr>
        <p:spPr>
          <a:xfrm flipH="1">
            <a:off x="1630925" y="5829315"/>
            <a:ext cx="905186" cy="9051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3" name="Oval 272"/>
          <p:cNvSpPr/>
          <p:nvPr/>
        </p:nvSpPr>
        <p:spPr>
          <a:xfrm flipH="1">
            <a:off x="1904057" y="4720486"/>
            <a:ext cx="863683" cy="8636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4" name="Oval 273"/>
          <p:cNvSpPr/>
          <p:nvPr/>
        </p:nvSpPr>
        <p:spPr>
          <a:xfrm flipH="1">
            <a:off x="2438240" y="4739261"/>
            <a:ext cx="826130" cy="82613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5" name="Oval 274"/>
          <p:cNvSpPr/>
          <p:nvPr/>
        </p:nvSpPr>
        <p:spPr>
          <a:xfrm flipH="1">
            <a:off x="1401928" y="4739261"/>
            <a:ext cx="826130" cy="826131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7" name="TextBox 276"/>
          <p:cNvSpPr txBox="1"/>
          <p:nvPr/>
        </p:nvSpPr>
        <p:spPr>
          <a:xfrm>
            <a:off x="2167715" y="488126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25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800572" y="488736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1459431" y="488539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1718991" y="614389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2551864" y="613740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Oval 65"/>
          <p:cNvSpPr/>
          <p:nvPr/>
        </p:nvSpPr>
        <p:spPr>
          <a:xfrm rot="5400000" flipH="1">
            <a:off x="2029328" y="573644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2549976" y="573644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TextBox 283"/>
          <p:cNvSpPr txBox="1"/>
          <p:nvPr/>
        </p:nvSpPr>
        <p:spPr>
          <a:xfrm>
            <a:off x="1724330" y="558920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34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2545002" y="560294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35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55" name="Oval 154"/>
          <p:cNvSpPr>
            <a:spLocks noChangeAspect="1"/>
          </p:cNvSpPr>
          <p:nvPr/>
        </p:nvSpPr>
        <p:spPr>
          <a:xfrm flipH="1">
            <a:off x="10015335" y="5317795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6" name="Oval 155"/>
          <p:cNvSpPr>
            <a:spLocks noChangeAspect="1"/>
          </p:cNvSpPr>
          <p:nvPr/>
        </p:nvSpPr>
        <p:spPr>
          <a:xfrm flipH="1">
            <a:off x="9509606" y="5317795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7" name="Oval 156"/>
          <p:cNvSpPr>
            <a:spLocks noChangeAspect="1"/>
          </p:cNvSpPr>
          <p:nvPr/>
        </p:nvSpPr>
        <p:spPr>
          <a:xfrm flipH="1">
            <a:off x="10024209" y="5859759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8" name="Oval 157"/>
          <p:cNvSpPr>
            <a:spLocks noChangeAspect="1"/>
          </p:cNvSpPr>
          <p:nvPr/>
        </p:nvSpPr>
        <p:spPr>
          <a:xfrm flipH="1">
            <a:off x="9500736" y="5842684"/>
            <a:ext cx="905186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0" name="Oval 159"/>
          <p:cNvSpPr/>
          <p:nvPr/>
        </p:nvSpPr>
        <p:spPr>
          <a:xfrm flipH="1">
            <a:off x="8121104" y="3317788"/>
            <a:ext cx="456534" cy="45653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1" name="Oval 160"/>
          <p:cNvSpPr/>
          <p:nvPr/>
        </p:nvSpPr>
        <p:spPr>
          <a:xfrm flipH="1">
            <a:off x="8349835" y="4002162"/>
            <a:ext cx="561888" cy="5618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2" name="Oval 161"/>
          <p:cNvSpPr/>
          <p:nvPr/>
        </p:nvSpPr>
        <p:spPr>
          <a:xfrm flipH="1">
            <a:off x="8882954" y="4598483"/>
            <a:ext cx="700651" cy="70053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3" name="Oval 162"/>
          <p:cNvSpPr/>
          <p:nvPr/>
        </p:nvSpPr>
        <p:spPr>
          <a:xfrm rot="3223901" flipH="1">
            <a:off x="8168934" y="2783846"/>
            <a:ext cx="387346" cy="39650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4" name="Oval 163"/>
          <p:cNvSpPr/>
          <p:nvPr/>
        </p:nvSpPr>
        <p:spPr>
          <a:xfrm rot="3223901" flipH="1">
            <a:off x="8168557" y="2587963"/>
            <a:ext cx="314849" cy="31484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6" name="Oval 165"/>
          <p:cNvSpPr/>
          <p:nvPr/>
        </p:nvSpPr>
        <p:spPr>
          <a:xfrm flipH="1">
            <a:off x="9773868" y="4733855"/>
            <a:ext cx="863683" cy="8636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 flipH="1">
            <a:off x="10308051" y="4752630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 flipH="1">
            <a:off x="9271739" y="4752630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9" name="Oval 168"/>
          <p:cNvSpPr/>
          <p:nvPr/>
        </p:nvSpPr>
        <p:spPr>
          <a:xfrm flipH="1">
            <a:off x="10220601" y="3151089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 flipH="1">
            <a:off x="10088926" y="3016997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2" name="Oval 171"/>
          <p:cNvSpPr/>
          <p:nvPr/>
        </p:nvSpPr>
        <p:spPr>
          <a:xfrm flipH="1">
            <a:off x="9693594" y="3144014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3" name="Oval 172"/>
          <p:cNvSpPr/>
          <p:nvPr/>
        </p:nvSpPr>
        <p:spPr>
          <a:xfrm flipH="1">
            <a:off x="9177774" y="3151089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4" name="Oval 173"/>
          <p:cNvSpPr/>
          <p:nvPr/>
        </p:nvSpPr>
        <p:spPr>
          <a:xfrm flipH="1">
            <a:off x="9558838" y="3016997"/>
            <a:ext cx="732252" cy="732253"/>
          </a:xfrm>
          <a:prstGeom prst="ellips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5" name="Oval 174"/>
          <p:cNvSpPr/>
          <p:nvPr/>
        </p:nvSpPr>
        <p:spPr>
          <a:xfrm flipH="1">
            <a:off x="9053667" y="3036620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6" name="Oval 175"/>
          <p:cNvSpPr/>
          <p:nvPr/>
        </p:nvSpPr>
        <p:spPr>
          <a:xfrm flipH="1">
            <a:off x="10748581" y="3151089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7" name="Oval 176"/>
          <p:cNvSpPr/>
          <p:nvPr/>
        </p:nvSpPr>
        <p:spPr>
          <a:xfrm flipH="1">
            <a:off x="10627821" y="3033464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10211323" y="3390200"/>
            <a:ext cx="246372" cy="1799068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9407875" y="3398818"/>
            <a:ext cx="1557739" cy="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 flipH="1">
            <a:off x="11010488" y="2804429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1" name="Oval 180"/>
          <p:cNvSpPr/>
          <p:nvPr/>
        </p:nvSpPr>
        <p:spPr>
          <a:xfrm flipH="1">
            <a:off x="10424912" y="2800558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2" name="Oval 181"/>
          <p:cNvSpPr/>
          <p:nvPr/>
        </p:nvSpPr>
        <p:spPr>
          <a:xfrm flipH="1">
            <a:off x="9282421" y="2803086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9" name="Oval 188"/>
          <p:cNvSpPr/>
          <p:nvPr/>
        </p:nvSpPr>
        <p:spPr>
          <a:xfrm flipH="1">
            <a:off x="9849371" y="2805310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90" name="Straight Connector 189"/>
          <p:cNvCxnSpPr/>
          <p:nvPr/>
        </p:nvCxnSpPr>
        <p:spPr>
          <a:xfrm flipH="1">
            <a:off x="9382017" y="2905180"/>
            <a:ext cx="1728067" cy="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9369627" y="2905180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V="1">
            <a:off x="10985910" y="2912256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/>
          <p:cNvSpPr/>
          <p:nvPr/>
        </p:nvSpPr>
        <p:spPr>
          <a:xfrm flipH="1">
            <a:off x="9110776" y="2163383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17" name="Oval 216"/>
          <p:cNvSpPr/>
          <p:nvPr/>
        </p:nvSpPr>
        <p:spPr>
          <a:xfrm flipH="1">
            <a:off x="9764074" y="2095834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18" name="Oval 217"/>
          <p:cNvSpPr/>
          <p:nvPr/>
        </p:nvSpPr>
        <p:spPr>
          <a:xfrm flipH="1">
            <a:off x="10386620" y="2157133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19" name="Oval 218"/>
          <p:cNvSpPr/>
          <p:nvPr/>
        </p:nvSpPr>
        <p:spPr>
          <a:xfrm flipH="1">
            <a:off x="11005050" y="2251408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0" name="Oval 219"/>
          <p:cNvSpPr/>
          <p:nvPr/>
        </p:nvSpPr>
        <p:spPr>
          <a:xfrm flipH="1">
            <a:off x="9041171" y="1375926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21" name="Oval 220"/>
          <p:cNvSpPr/>
          <p:nvPr/>
        </p:nvSpPr>
        <p:spPr>
          <a:xfrm flipH="1">
            <a:off x="9793815" y="1303959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2" name="Oval 221"/>
          <p:cNvSpPr/>
          <p:nvPr/>
        </p:nvSpPr>
        <p:spPr>
          <a:xfrm flipH="1">
            <a:off x="10501571" y="1434576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8" name="Oval 227"/>
          <p:cNvSpPr/>
          <p:nvPr/>
        </p:nvSpPr>
        <p:spPr>
          <a:xfrm flipH="1">
            <a:off x="11164138" y="1673478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0" name="Oval 229"/>
          <p:cNvSpPr>
            <a:spLocks noChangeAspect="1"/>
          </p:cNvSpPr>
          <p:nvPr/>
        </p:nvSpPr>
        <p:spPr>
          <a:xfrm flipH="1">
            <a:off x="8995746" y="645010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1" name="Oval 240"/>
          <p:cNvSpPr>
            <a:spLocks noChangeAspect="1"/>
          </p:cNvSpPr>
          <p:nvPr/>
        </p:nvSpPr>
        <p:spPr>
          <a:xfrm flipH="1">
            <a:off x="9849512" y="499598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2" name="Oval 241"/>
          <p:cNvSpPr>
            <a:spLocks noChangeAspect="1"/>
          </p:cNvSpPr>
          <p:nvPr/>
        </p:nvSpPr>
        <p:spPr>
          <a:xfrm flipH="1">
            <a:off x="10638884" y="640896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3" name="Oval 242"/>
          <p:cNvSpPr>
            <a:spLocks noChangeAspect="1"/>
          </p:cNvSpPr>
          <p:nvPr/>
        </p:nvSpPr>
        <p:spPr>
          <a:xfrm flipH="1">
            <a:off x="11332650" y="1136697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244" name="Straight Connector 243"/>
          <p:cNvCxnSpPr/>
          <p:nvPr/>
        </p:nvCxnSpPr>
        <p:spPr>
          <a:xfrm flipV="1">
            <a:off x="10979173" y="1323638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V="1">
            <a:off x="10451623" y="829370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 flipH="1">
            <a:off x="9934080" y="690530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9177774" y="829370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8630779" y="4282441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endCxn id="294" idx="2"/>
          </p:cNvCxnSpPr>
          <p:nvPr/>
        </p:nvCxnSpPr>
        <p:spPr>
          <a:xfrm>
            <a:off x="8325980" y="2745387"/>
            <a:ext cx="28306" cy="2799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10726434" y="3390202"/>
            <a:ext cx="261257" cy="17990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9410407" y="3390199"/>
            <a:ext cx="264192" cy="1799068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 flipV="1">
            <a:off x="9923429" y="3390199"/>
            <a:ext cx="282280" cy="1799068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 flipV="1">
            <a:off x="10459173" y="3390199"/>
            <a:ext cx="267262" cy="1799068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9674599" y="3390199"/>
            <a:ext cx="252794" cy="1799068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9674599" y="5189268"/>
            <a:ext cx="1051836" cy="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8357702" y="2972211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V="1">
            <a:off x="9407875" y="2900154"/>
            <a:ext cx="541093" cy="50009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 flipV="1">
            <a:off x="10467930" y="5778504"/>
            <a:ext cx="0" cy="56438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9953327" y="6322982"/>
            <a:ext cx="514603" cy="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9953327" y="5778504"/>
            <a:ext cx="0" cy="564381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>
            <a:off x="9962200" y="5798750"/>
            <a:ext cx="505729" cy="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Oval 292"/>
          <p:cNvSpPr/>
          <p:nvPr/>
        </p:nvSpPr>
        <p:spPr>
          <a:xfrm rot="5400000" flipH="1">
            <a:off x="10154152" y="5141898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 rot="5400000" flipH="1">
            <a:off x="8305091" y="292690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 rot="5400000" flipH="1">
            <a:off x="8273239" y="269531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 rot="5400000" flipH="1">
            <a:off x="9884355" y="334131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 rot="5400000" flipH="1">
            <a:off x="11469993" y="127444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 rot="5400000" flipH="1">
            <a:off x="11326413" y="183180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 rot="5400000" flipH="1">
            <a:off x="11172119" y="241867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 rot="5400000" flipH="1">
            <a:off x="10779902" y="77078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 rot="5400000" flipH="1">
            <a:off x="10653573" y="158633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 rot="5400000" flipH="1">
            <a:off x="10546237" y="231977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/>
          <p:cNvSpPr/>
          <p:nvPr/>
        </p:nvSpPr>
        <p:spPr>
          <a:xfrm rot="5400000" flipH="1">
            <a:off x="9925104" y="225557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/>
          <p:cNvSpPr/>
          <p:nvPr/>
        </p:nvSpPr>
        <p:spPr>
          <a:xfrm rot="5400000" flipH="1">
            <a:off x="9984303" y="63441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 rot="5400000" flipH="1">
            <a:off x="9954779" y="146264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/>
          <p:cNvSpPr/>
          <p:nvPr/>
        </p:nvSpPr>
        <p:spPr>
          <a:xfrm rot="5400000" flipH="1">
            <a:off x="9126353" y="77685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/>
          <p:cNvSpPr/>
          <p:nvPr/>
        </p:nvSpPr>
        <p:spPr>
          <a:xfrm rot="5400000" flipH="1">
            <a:off x="9197994" y="153032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/>
          <p:cNvSpPr/>
          <p:nvPr/>
        </p:nvSpPr>
        <p:spPr>
          <a:xfrm rot="5400000" flipH="1">
            <a:off x="9273012" y="232538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9" name="Straight Connector 308"/>
          <p:cNvCxnSpPr/>
          <p:nvPr/>
        </p:nvCxnSpPr>
        <p:spPr>
          <a:xfrm>
            <a:off x="8349835" y="3546053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Oval 309"/>
          <p:cNvSpPr/>
          <p:nvPr/>
        </p:nvSpPr>
        <p:spPr>
          <a:xfrm rot="5400000" flipH="1">
            <a:off x="8581586" y="423563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/>
          <p:cNvSpPr/>
          <p:nvPr/>
        </p:nvSpPr>
        <p:spPr>
          <a:xfrm rot="5400000" flipH="1">
            <a:off x="8305091" y="348579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Straight Connector 312"/>
          <p:cNvCxnSpPr/>
          <p:nvPr/>
        </p:nvCxnSpPr>
        <p:spPr>
          <a:xfrm>
            <a:off x="10512385" y="2899366"/>
            <a:ext cx="478241" cy="503399"/>
          </a:xfrm>
          <a:prstGeom prst="line">
            <a:avLst/>
          </a:prstGeom>
          <a:ln w="38100">
            <a:solidFill>
              <a:srgbClr val="B3516D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9952408" y="2910993"/>
            <a:ext cx="501151" cy="48802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Oval 314"/>
          <p:cNvSpPr/>
          <p:nvPr/>
        </p:nvSpPr>
        <p:spPr>
          <a:xfrm rot="5400000" flipH="1">
            <a:off x="10410791" y="335047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/>
          <p:cNvSpPr/>
          <p:nvPr/>
        </p:nvSpPr>
        <p:spPr>
          <a:xfrm rot="5400000" flipH="1">
            <a:off x="9329069" y="285071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/>
          <p:cNvSpPr/>
          <p:nvPr/>
        </p:nvSpPr>
        <p:spPr>
          <a:xfrm rot="5400000" flipH="1">
            <a:off x="11057590" y="285571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Oval 317"/>
          <p:cNvSpPr/>
          <p:nvPr/>
        </p:nvSpPr>
        <p:spPr>
          <a:xfrm rot="5400000" flipH="1">
            <a:off x="10476517" y="284831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/>
          <p:cNvSpPr/>
          <p:nvPr/>
        </p:nvSpPr>
        <p:spPr>
          <a:xfrm rot="5400000" flipH="1">
            <a:off x="9901806" y="285298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319"/>
          <p:cNvCxnSpPr/>
          <p:nvPr/>
        </p:nvCxnSpPr>
        <p:spPr>
          <a:xfrm>
            <a:off x="9416883" y="3390198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Oval 320"/>
          <p:cNvSpPr>
            <a:spLocks noChangeAspect="1"/>
          </p:cNvSpPr>
          <p:nvPr/>
        </p:nvSpPr>
        <p:spPr>
          <a:xfrm rot="5400000" flipH="1">
            <a:off x="10671904" y="5137489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/>
          <p:cNvSpPr>
            <a:spLocks noChangeAspect="1"/>
          </p:cNvSpPr>
          <p:nvPr/>
        </p:nvSpPr>
        <p:spPr>
          <a:xfrm rot="5400000" flipH="1">
            <a:off x="9608961" y="5146027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/>
          <p:cNvSpPr>
            <a:spLocks noChangeAspect="1"/>
          </p:cNvSpPr>
          <p:nvPr/>
        </p:nvSpPr>
        <p:spPr>
          <a:xfrm rot="5400000" flipH="1">
            <a:off x="9358362" y="3341003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/>
          <p:cNvSpPr>
            <a:spLocks noChangeAspect="1"/>
          </p:cNvSpPr>
          <p:nvPr/>
        </p:nvSpPr>
        <p:spPr>
          <a:xfrm rot="5400000" flipH="1">
            <a:off x="10928769" y="3343973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8" name="Straight Connector 327"/>
          <p:cNvCxnSpPr/>
          <p:nvPr/>
        </p:nvCxnSpPr>
        <p:spPr>
          <a:xfrm flipV="1">
            <a:off x="9929825" y="5796220"/>
            <a:ext cx="523160" cy="542760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11036474" y="1978281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11189095" y="1398191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10883753" y="2557223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10503658" y="1031619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10400895" y="1826257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3D8377"/>
                </a:solidFill>
                <a:latin typeface="Cambria" panose="02040503050406030204" pitchFamily="18" charset="0"/>
              </a:rPr>
              <a:t>4</a:t>
            </a:r>
            <a:endParaRPr lang="fr-CH" sz="1500" b="1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10296952" y="251697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3D8377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9761140" y="914670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9742543" y="1723737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9707178" y="2494736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3D8377"/>
                </a:solidFill>
                <a:latin typeface="Cambria" panose="02040503050406030204" pitchFamily="18" charset="0"/>
              </a:rPr>
              <a:t>8</a:t>
            </a:r>
            <a:endParaRPr lang="fr-CH" sz="1500" b="1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8956473" y="105323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39" name="TextBox 338"/>
          <p:cNvSpPr txBox="1"/>
          <p:nvPr/>
        </p:nvSpPr>
        <p:spPr>
          <a:xfrm>
            <a:off x="8926732" y="180716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8989056" y="253448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10512897" y="372702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10257627" y="432189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9984302" y="373542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9724162" y="431924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9456103" y="372702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10693163" y="288969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20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10431847" y="309258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21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48" name="TextBox 347"/>
          <p:cNvSpPr txBox="1"/>
          <p:nvPr/>
        </p:nvSpPr>
        <p:spPr>
          <a:xfrm>
            <a:off x="10114735" y="289391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22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9884878" y="309463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23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9563610" y="309526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24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9340808" y="289834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25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52" name="Oval 351"/>
          <p:cNvSpPr/>
          <p:nvPr/>
        </p:nvSpPr>
        <p:spPr>
          <a:xfrm rot="5400000" flipH="1">
            <a:off x="9899139" y="574981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/>
        </p:nvSpPr>
        <p:spPr>
          <a:xfrm rot="5400000" flipH="1">
            <a:off x="10419787" y="574981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 rot="5400000" flipH="1">
            <a:off x="10420516" y="627191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 rot="5400000" flipH="1">
            <a:off x="9896627" y="627378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TextBox 355"/>
          <p:cNvSpPr txBox="1"/>
          <p:nvPr/>
        </p:nvSpPr>
        <p:spPr>
          <a:xfrm>
            <a:off x="7954170" y="305623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8131897" y="378074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8537952" y="448762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7928740" y="267081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27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9891723" y="579231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10084944" y="603538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8874766" y="397051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6401336" y="569995"/>
            <a:ext cx="125547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0: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(1, 0)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(2, 1)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(3, 2)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3: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(5, 4)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4: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(6, 5)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5: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(7, 6)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6: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(9, 8)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7: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(10, 9)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8: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(11, 10)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9: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(13, 12)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10: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(14, 13)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11: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(15, 14)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12: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(17, 16)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13: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(18, 17)</a:t>
            </a:r>
          </a:p>
          <a:p>
            <a:r>
              <a:rPr lang="en-US" sz="1200" b="1" u="sng" dirty="0">
                <a:solidFill>
                  <a:srgbClr val="3D8377"/>
                </a:solidFill>
                <a:latin typeface="Cambria" panose="02040503050406030204" pitchFamily="18" charset="0"/>
              </a:rPr>
              <a:t>14: </a:t>
            </a:r>
            <a:r>
              <a:rPr lang="en-US" sz="1200" b="1" u="sng" dirty="0">
                <a:solidFill>
                  <a:srgbClr val="B3516D"/>
                </a:solidFill>
                <a:latin typeface="Cambria" panose="02040503050406030204" pitchFamily="18" charset="0"/>
              </a:rPr>
              <a:t>(19, 18 )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15: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(26, 21, 20)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16: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(25, 26, 21)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17: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(25, 22, 21)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18: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(25, 27, 22)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19: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(27, 22, 23)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20: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(20, 29, 28)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21: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(21, 20, 29)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22: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(21, 30, 29)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23: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(22, 21, 30)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24: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(22, 23, 30)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25: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(23, 30, 31)</a:t>
            </a:r>
          </a:p>
          <a:p>
            <a:r>
              <a:rPr lang="en-US" sz="1200" b="1" u="sng" dirty="0">
                <a:solidFill>
                  <a:srgbClr val="3D8377"/>
                </a:solidFill>
                <a:latin typeface="Cambria" panose="02040503050406030204" pitchFamily="18" charset="0"/>
              </a:rPr>
              <a:t>26:</a:t>
            </a:r>
            <a:r>
              <a:rPr lang="en-US" sz="1200" b="1" u="sng" dirty="0">
                <a:solidFill>
                  <a:srgbClr val="B3516D"/>
                </a:solidFill>
                <a:latin typeface="Cambria" panose="02040503050406030204" pitchFamily="18" charset="0"/>
              </a:rPr>
              <a:t> (19, 24, 38)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27: 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(16, 32)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28: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(36, 34, 35)</a:t>
            </a:r>
          </a:p>
          <a:p>
            <a:r>
              <a:rPr lang="en-US" sz="1200" b="1" dirty="0">
                <a:solidFill>
                  <a:srgbClr val="3D8377"/>
                </a:solidFill>
                <a:latin typeface="Cambria" panose="02040503050406030204" pitchFamily="18" charset="0"/>
              </a:rPr>
              <a:t>29:</a:t>
            </a:r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 (37, 36, 35)</a:t>
            </a:r>
          </a:p>
          <a:p>
            <a:r>
              <a:rPr lang="en-US" sz="1200" b="1" u="sng" dirty="0">
                <a:solidFill>
                  <a:srgbClr val="3D8377"/>
                </a:solidFill>
                <a:latin typeface="Cambria" panose="02040503050406030204" pitchFamily="18" charset="0"/>
              </a:rPr>
              <a:t>30:</a:t>
            </a:r>
            <a:r>
              <a:rPr lang="en-US" sz="1200" b="1" u="sng" dirty="0">
                <a:solidFill>
                  <a:srgbClr val="B3516D"/>
                </a:solidFill>
                <a:latin typeface="Cambria" panose="02040503050406030204" pitchFamily="18" charset="0"/>
              </a:rPr>
              <a:t> (19, 38, 33)</a:t>
            </a:r>
          </a:p>
        </p:txBody>
      </p:sp>
      <p:sp>
        <p:nvSpPr>
          <p:cNvPr id="364" name="Rectangle 363"/>
          <p:cNvSpPr/>
          <p:nvPr/>
        </p:nvSpPr>
        <p:spPr>
          <a:xfrm>
            <a:off x="7970444" y="-153530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Blocks</a:t>
            </a:r>
          </a:p>
        </p:txBody>
      </p:sp>
      <p:cxnSp>
        <p:nvCxnSpPr>
          <p:cNvPr id="368" name="Straight Connector 367"/>
          <p:cNvCxnSpPr>
            <a:cxnSpLocks noChangeAspect="1"/>
          </p:cNvCxnSpPr>
          <p:nvPr/>
        </p:nvCxnSpPr>
        <p:spPr>
          <a:xfrm flipH="1" flipV="1">
            <a:off x="629522" y="3940979"/>
            <a:ext cx="368107" cy="72000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1" name="Oval 370"/>
          <p:cNvSpPr/>
          <p:nvPr/>
        </p:nvSpPr>
        <p:spPr>
          <a:xfrm flipH="1">
            <a:off x="528931" y="3830723"/>
            <a:ext cx="216458" cy="216459"/>
          </a:xfrm>
          <a:prstGeom prst="ellipse">
            <a:avLst/>
          </a:prstGeom>
          <a:noFill/>
          <a:ln w="44450">
            <a:solidFill>
              <a:srgbClr val="E4A39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4" name="Straight Connector 373"/>
          <p:cNvCxnSpPr>
            <a:cxnSpLocks noChangeAspect="1"/>
          </p:cNvCxnSpPr>
          <p:nvPr/>
        </p:nvCxnSpPr>
        <p:spPr>
          <a:xfrm>
            <a:off x="994530" y="3989253"/>
            <a:ext cx="360000" cy="937573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5" name="Straight Connector 374"/>
          <p:cNvCxnSpPr/>
          <p:nvPr/>
        </p:nvCxnSpPr>
        <p:spPr>
          <a:xfrm flipH="1">
            <a:off x="1012175" y="3844091"/>
            <a:ext cx="348201" cy="174624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6" name="Straight Connector 375"/>
          <p:cNvCxnSpPr/>
          <p:nvPr/>
        </p:nvCxnSpPr>
        <p:spPr>
          <a:xfrm>
            <a:off x="1337467" y="3860302"/>
            <a:ext cx="26989" cy="1076789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7" name="Oval 376"/>
          <p:cNvSpPr>
            <a:spLocks noChangeAspect="1"/>
          </p:cNvSpPr>
          <p:nvPr/>
        </p:nvSpPr>
        <p:spPr>
          <a:xfrm rot="5400000" flipH="1">
            <a:off x="1280329" y="3806302"/>
            <a:ext cx="107999" cy="108000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 rot="5400000" flipH="1">
            <a:off x="586341" y="3891783"/>
            <a:ext cx="98390" cy="98391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 rot="5400000" flipH="1">
            <a:off x="956765" y="3968932"/>
            <a:ext cx="98390" cy="98391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 flipH="1">
            <a:off x="480024" y="3988793"/>
            <a:ext cx="561888" cy="5618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3" name="Oval 372"/>
          <p:cNvSpPr/>
          <p:nvPr/>
        </p:nvSpPr>
        <p:spPr>
          <a:xfrm flipH="1">
            <a:off x="1182650" y="3711669"/>
            <a:ext cx="314848" cy="314849"/>
          </a:xfrm>
          <a:prstGeom prst="ellipse">
            <a:avLst/>
          </a:prstGeom>
          <a:noFill/>
          <a:ln w="44450">
            <a:solidFill>
              <a:srgbClr val="E4A39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2" name="Oval 371"/>
          <p:cNvSpPr/>
          <p:nvPr/>
        </p:nvSpPr>
        <p:spPr>
          <a:xfrm flipH="1">
            <a:off x="898204" y="3910485"/>
            <a:ext cx="216458" cy="216459"/>
          </a:xfrm>
          <a:prstGeom prst="ellipse">
            <a:avLst/>
          </a:prstGeom>
          <a:noFill/>
          <a:ln w="44450">
            <a:solidFill>
              <a:srgbClr val="E4A39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9" name="TextBox 378"/>
          <p:cNvSpPr txBox="1"/>
          <p:nvPr/>
        </p:nvSpPr>
        <p:spPr>
          <a:xfrm>
            <a:off x="1015409" y="356090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24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247855" y="376095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65" name="Oval 64"/>
          <p:cNvSpPr/>
          <p:nvPr/>
        </p:nvSpPr>
        <p:spPr>
          <a:xfrm rot="5400000" flipH="1">
            <a:off x="1300421" y="487142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TextBox 380"/>
          <p:cNvSpPr txBox="1"/>
          <p:nvPr/>
        </p:nvSpPr>
        <p:spPr>
          <a:xfrm>
            <a:off x="1054743" y="486573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730865" y="368488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cxnSp>
        <p:nvCxnSpPr>
          <p:cNvPr id="386" name="Straight Connector 385"/>
          <p:cNvCxnSpPr>
            <a:cxnSpLocks noChangeAspect="1"/>
          </p:cNvCxnSpPr>
          <p:nvPr/>
        </p:nvCxnSpPr>
        <p:spPr>
          <a:xfrm flipH="1" flipV="1">
            <a:off x="8498993" y="3952590"/>
            <a:ext cx="368107" cy="72000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1" name="Oval 390"/>
          <p:cNvSpPr/>
          <p:nvPr/>
        </p:nvSpPr>
        <p:spPr>
          <a:xfrm flipH="1">
            <a:off x="9052121" y="3723280"/>
            <a:ext cx="314848" cy="31484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92" name="Straight Connector 391"/>
          <p:cNvCxnSpPr>
            <a:cxnSpLocks noChangeAspect="1"/>
          </p:cNvCxnSpPr>
          <p:nvPr/>
        </p:nvCxnSpPr>
        <p:spPr>
          <a:xfrm>
            <a:off x="8864001" y="4000864"/>
            <a:ext cx="360000" cy="937573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8881646" y="3855702"/>
            <a:ext cx="348201" cy="174624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4" name="Straight Connector 393"/>
          <p:cNvCxnSpPr/>
          <p:nvPr/>
        </p:nvCxnSpPr>
        <p:spPr>
          <a:xfrm>
            <a:off x="9206938" y="3871913"/>
            <a:ext cx="26989" cy="1076789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5" name="Oval 394"/>
          <p:cNvSpPr>
            <a:spLocks noChangeAspect="1"/>
          </p:cNvSpPr>
          <p:nvPr/>
        </p:nvSpPr>
        <p:spPr>
          <a:xfrm rot="5400000" flipH="1">
            <a:off x="9149800" y="3817913"/>
            <a:ext cx="107999" cy="108000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 rot="5400000" flipH="1">
            <a:off x="8826236" y="3980543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Straight Connector 398"/>
          <p:cNvCxnSpPr>
            <a:cxnSpLocks noChangeAspect="1"/>
          </p:cNvCxnSpPr>
          <p:nvPr/>
        </p:nvCxnSpPr>
        <p:spPr>
          <a:xfrm>
            <a:off x="8479746" y="3921614"/>
            <a:ext cx="751637" cy="1021340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6" name="Oval 395"/>
          <p:cNvSpPr/>
          <p:nvPr/>
        </p:nvSpPr>
        <p:spPr>
          <a:xfrm rot="5400000" flipH="1">
            <a:off x="8455812" y="3903394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 rot="5400000" flipH="1">
            <a:off x="9170232" y="488479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TextBox 399"/>
          <p:cNvSpPr txBox="1"/>
          <p:nvPr/>
        </p:nvSpPr>
        <p:spPr>
          <a:xfrm>
            <a:off x="8556894" y="394590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7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Oval 318"/>
          <p:cNvSpPr/>
          <p:nvPr/>
        </p:nvSpPr>
        <p:spPr>
          <a:xfrm flipH="1">
            <a:off x="395307" y="3880018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1" name="Oval 320"/>
          <p:cNvSpPr/>
          <p:nvPr/>
        </p:nvSpPr>
        <p:spPr>
          <a:xfrm flipH="1">
            <a:off x="764580" y="3959780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2" name="Oval 321"/>
          <p:cNvSpPr/>
          <p:nvPr/>
        </p:nvSpPr>
        <p:spPr>
          <a:xfrm flipH="1">
            <a:off x="1049026" y="3760964"/>
            <a:ext cx="314848" cy="31484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62" name="Straight Connector 361"/>
          <p:cNvCxnSpPr>
            <a:cxnSpLocks noChangeAspect="1"/>
          </p:cNvCxnSpPr>
          <p:nvPr/>
        </p:nvCxnSpPr>
        <p:spPr>
          <a:xfrm>
            <a:off x="860906" y="4038548"/>
            <a:ext cx="360000" cy="937573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7" name="Straight Connector 376"/>
          <p:cNvCxnSpPr/>
          <p:nvPr/>
        </p:nvCxnSpPr>
        <p:spPr>
          <a:xfrm flipH="1">
            <a:off x="878551" y="3893386"/>
            <a:ext cx="348201" cy="174624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Straight Connector 377"/>
          <p:cNvCxnSpPr/>
          <p:nvPr/>
        </p:nvCxnSpPr>
        <p:spPr>
          <a:xfrm>
            <a:off x="1203843" y="3909597"/>
            <a:ext cx="26989" cy="1076789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0" name="Oval 429"/>
          <p:cNvSpPr>
            <a:spLocks noChangeAspect="1"/>
          </p:cNvSpPr>
          <p:nvPr/>
        </p:nvSpPr>
        <p:spPr>
          <a:xfrm rot="5400000" flipH="1">
            <a:off x="1146705" y="3855597"/>
            <a:ext cx="107999" cy="108000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/>
          <p:cNvGrpSpPr/>
          <p:nvPr/>
        </p:nvGrpSpPr>
        <p:grpSpPr>
          <a:xfrm>
            <a:off x="4629924" y="3756019"/>
            <a:ext cx="968567" cy="1225422"/>
            <a:chOff x="4349050" y="3757332"/>
            <a:chExt cx="968567" cy="1225422"/>
          </a:xfrm>
        </p:grpSpPr>
        <p:cxnSp>
          <p:nvCxnSpPr>
            <p:cNvPr id="297" name="Straight Connector 296"/>
            <p:cNvCxnSpPr>
              <a:cxnSpLocks noChangeAspect="1"/>
            </p:cNvCxnSpPr>
            <p:nvPr/>
          </p:nvCxnSpPr>
          <p:spPr>
            <a:xfrm flipH="1" flipV="1">
              <a:off x="4449641" y="3986642"/>
              <a:ext cx="368107" cy="72000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98" name="Group 297"/>
            <p:cNvGrpSpPr/>
            <p:nvPr/>
          </p:nvGrpSpPr>
          <p:grpSpPr>
            <a:xfrm>
              <a:off x="4349050" y="3757332"/>
              <a:ext cx="968567" cy="1225422"/>
              <a:chOff x="4349050" y="3757332"/>
              <a:chExt cx="968567" cy="1225422"/>
            </a:xfrm>
          </p:grpSpPr>
          <p:sp>
            <p:nvSpPr>
              <p:cNvPr id="307" name="Oval 306"/>
              <p:cNvSpPr/>
              <p:nvPr/>
            </p:nvSpPr>
            <p:spPr>
              <a:xfrm flipH="1">
                <a:off x="5002769" y="3757332"/>
                <a:ext cx="314848" cy="314849"/>
              </a:xfrm>
              <a:prstGeom prst="ellips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CH"/>
              </a:p>
            </p:txBody>
          </p:sp>
          <p:sp>
            <p:nvSpPr>
              <p:cNvPr id="305" name="Oval 304"/>
              <p:cNvSpPr/>
              <p:nvPr/>
            </p:nvSpPr>
            <p:spPr>
              <a:xfrm flipH="1">
                <a:off x="4349050" y="3876386"/>
                <a:ext cx="216458" cy="216459"/>
              </a:xfrm>
              <a:prstGeom prst="ellips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CH"/>
              </a:p>
            </p:txBody>
          </p:sp>
          <p:sp>
            <p:nvSpPr>
              <p:cNvPr id="306" name="Oval 305"/>
              <p:cNvSpPr/>
              <p:nvPr/>
            </p:nvSpPr>
            <p:spPr>
              <a:xfrm flipH="1">
                <a:off x="4718323" y="3956148"/>
                <a:ext cx="216458" cy="216459"/>
              </a:xfrm>
              <a:prstGeom prst="ellips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CH"/>
              </a:p>
            </p:txBody>
          </p:sp>
          <p:cxnSp>
            <p:nvCxnSpPr>
              <p:cNvPr id="308" name="Straight Connector 307"/>
              <p:cNvCxnSpPr>
                <a:cxnSpLocks noChangeAspect="1"/>
              </p:cNvCxnSpPr>
              <p:nvPr/>
            </p:nvCxnSpPr>
            <p:spPr>
              <a:xfrm>
                <a:off x="4814649" y="4034916"/>
                <a:ext cx="360000" cy="937573"/>
              </a:xfrm>
              <a:prstGeom prst="lin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H="1">
                <a:off x="4832294" y="3889754"/>
                <a:ext cx="348201" cy="174624"/>
              </a:xfrm>
              <a:prstGeom prst="lin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157586" y="3905965"/>
                <a:ext cx="26989" cy="1076789"/>
              </a:xfrm>
              <a:prstGeom prst="lin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 rot="5400000" flipH="1">
                <a:off x="5100448" y="3851965"/>
                <a:ext cx="107999" cy="108000"/>
              </a:xfrm>
              <a:prstGeom prst="ellipse">
                <a:avLst/>
              </a:prstGeom>
              <a:solidFill>
                <a:srgbClr val="C9C9C9"/>
              </a:solidFill>
              <a:ln w="44450">
                <a:noFill/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 rot="5400000" flipH="1">
                <a:off x="4406460" y="3937446"/>
                <a:ext cx="98390" cy="98391"/>
              </a:xfrm>
              <a:prstGeom prst="ellipse">
                <a:avLst/>
              </a:prstGeom>
              <a:solidFill>
                <a:srgbClr val="C9C9C9"/>
              </a:solidFill>
              <a:ln w="44450">
                <a:noFill/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9" name="Oval 298"/>
            <p:cNvSpPr/>
            <p:nvPr/>
          </p:nvSpPr>
          <p:spPr>
            <a:xfrm rot="5400000" flipH="1">
              <a:off x="4776884" y="4014595"/>
              <a:ext cx="98390" cy="98391"/>
            </a:xfrm>
            <a:prstGeom prst="ellipse">
              <a:avLst/>
            </a:prstGeom>
            <a:solidFill>
              <a:srgbClr val="C9C9C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Oval 92"/>
          <p:cNvSpPr/>
          <p:nvPr/>
        </p:nvSpPr>
        <p:spPr>
          <a:xfrm flipH="1">
            <a:off x="3007908" y="2840798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2" name="Oval 101"/>
          <p:cNvSpPr/>
          <p:nvPr/>
        </p:nvSpPr>
        <p:spPr>
          <a:xfrm flipH="1">
            <a:off x="2422332" y="2836927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3" name="Oval 102"/>
          <p:cNvSpPr/>
          <p:nvPr/>
        </p:nvSpPr>
        <p:spPr>
          <a:xfrm flipH="1">
            <a:off x="1279841" y="2839455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4" name="Oval 103"/>
          <p:cNvSpPr/>
          <p:nvPr/>
        </p:nvSpPr>
        <p:spPr>
          <a:xfrm flipH="1">
            <a:off x="1846791" y="2841679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7" name="Oval 286"/>
          <p:cNvSpPr>
            <a:spLocks noChangeAspect="1"/>
          </p:cNvSpPr>
          <p:nvPr/>
        </p:nvSpPr>
        <p:spPr>
          <a:xfrm flipH="1">
            <a:off x="2012755" y="5354164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0" name="Oval 299"/>
          <p:cNvSpPr>
            <a:spLocks noChangeAspect="1"/>
          </p:cNvSpPr>
          <p:nvPr/>
        </p:nvSpPr>
        <p:spPr>
          <a:xfrm flipH="1">
            <a:off x="2021629" y="5896128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1" name="Oval 300"/>
          <p:cNvSpPr>
            <a:spLocks noChangeAspect="1"/>
          </p:cNvSpPr>
          <p:nvPr/>
        </p:nvSpPr>
        <p:spPr>
          <a:xfrm flipH="1">
            <a:off x="1498156" y="5879053"/>
            <a:ext cx="905186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2" name="Oval 301"/>
          <p:cNvSpPr>
            <a:spLocks noChangeAspect="1"/>
          </p:cNvSpPr>
          <p:nvPr/>
        </p:nvSpPr>
        <p:spPr>
          <a:xfrm flipH="1">
            <a:off x="1447151" y="5355893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4" name="Rectangle 153"/>
          <p:cNvSpPr/>
          <p:nvPr/>
        </p:nvSpPr>
        <p:spPr>
          <a:xfrm>
            <a:off x="642443" y="5398"/>
            <a:ext cx="2843125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Pose Units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672019" y="3426568"/>
            <a:ext cx="252794" cy="1799068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456593" y="3426568"/>
            <a:ext cx="267262" cy="1799068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1927245" y="5832589"/>
            <a:ext cx="523160" cy="542760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369181" y="295259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932371" y="295556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980190" y="291357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79437" y="2941549"/>
            <a:ext cx="1728067" cy="0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Oval 6"/>
          <p:cNvSpPr/>
          <p:nvPr/>
        </p:nvSpPr>
        <p:spPr>
          <a:xfrm flipH="1">
            <a:off x="118524" y="3354157"/>
            <a:ext cx="456534" cy="45653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8" name="Oval 7"/>
          <p:cNvSpPr/>
          <p:nvPr/>
        </p:nvSpPr>
        <p:spPr>
          <a:xfrm flipH="1">
            <a:off x="347255" y="4038531"/>
            <a:ext cx="561888" cy="5618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" name="Oval 8"/>
          <p:cNvSpPr/>
          <p:nvPr/>
        </p:nvSpPr>
        <p:spPr>
          <a:xfrm flipH="1">
            <a:off x="880374" y="4634852"/>
            <a:ext cx="700651" cy="70053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" name="Oval 9"/>
          <p:cNvSpPr/>
          <p:nvPr/>
        </p:nvSpPr>
        <p:spPr>
          <a:xfrm flipH="1">
            <a:off x="2746001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 flipH="1">
            <a:off x="2218021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" name="Oval 11"/>
          <p:cNvSpPr/>
          <p:nvPr/>
        </p:nvSpPr>
        <p:spPr>
          <a:xfrm flipH="1">
            <a:off x="1691014" y="3180383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" name="Oval 12"/>
          <p:cNvSpPr/>
          <p:nvPr/>
        </p:nvSpPr>
        <p:spPr>
          <a:xfrm flipH="1">
            <a:off x="1175194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" name="Oval 13"/>
          <p:cNvSpPr/>
          <p:nvPr/>
        </p:nvSpPr>
        <p:spPr>
          <a:xfrm flipH="1">
            <a:off x="2625241" y="3069833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" name="Oval 14"/>
          <p:cNvSpPr/>
          <p:nvPr/>
        </p:nvSpPr>
        <p:spPr>
          <a:xfrm flipH="1">
            <a:off x="2086346" y="3053366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" name="Oval 15"/>
          <p:cNvSpPr/>
          <p:nvPr/>
        </p:nvSpPr>
        <p:spPr>
          <a:xfrm flipH="1">
            <a:off x="1556258" y="3053366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 flipH="1">
            <a:off x="1051087" y="3072989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367047" y="294154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1108196" y="2199752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 flipH="1">
            <a:off x="1761494" y="2132203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" name="Oval 22"/>
          <p:cNvSpPr/>
          <p:nvPr/>
        </p:nvSpPr>
        <p:spPr>
          <a:xfrm flipH="1">
            <a:off x="2384040" y="2193502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" name="Oval 23"/>
          <p:cNvSpPr/>
          <p:nvPr/>
        </p:nvSpPr>
        <p:spPr>
          <a:xfrm flipH="1">
            <a:off x="3002470" y="2287777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" name="Oval 24"/>
          <p:cNvSpPr/>
          <p:nvPr/>
        </p:nvSpPr>
        <p:spPr>
          <a:xfrm flipH="1">
            <a:off x="1038591" y="1412295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6" name="Oval 25"/>
          <p:cNvSpPr/>
          <p:nvPr/>
        </p:nvSpPr>
        <p:spPr>
          <a:xfrm flipH="1">
            <a:off x="1791235" y="1340328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" name="Oval 26"/>
          <p:cNvSpPr/>
          <p:nvPr/>
        </p:nvSpPr>
        <p:spPr>
          <a:xfrm flipH="1">
            <a:off x="2498991" y="1470945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" name="Oval 27"/>
          <p:cNvSpPr/>
          <p:nvPr/>
        </p:nvSpPr>
        <p:spPr>
          <a:xfrm flipH="1">
            <a:off x="3161558" y="1709847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flipH="1">
            <a:off x="993166" y="681379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 flipH="1">
            <a:off x="1846932" y="535967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flipH="1">
            <a:off x="2636304" y="677265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330070" y="1173066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6593" y="1360007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449043" y="865739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1500" y="726899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75194" y="865739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28199" y="4318810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 rot="3223901" flipH="1">
            <a:off x="166354" y="2820215"/>
            <a:ext cx="387346" cy="39650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5" name="Oval 44"/>
          <p:cNvSpPr/>
          <p:nvPr/>
        </p:nvSpPr>
        <p:spPr>
          <a:xfrm rot="3223901" flipH="1">
            <a:off x="165977" y="2624332"/>
            <a:ext cx="314849" cy="31484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323400" y="2781756"/>
            <a:ext cx="28306" cy="279903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Oval 47"/>
          <p:cNvSpPr/>
          <p:nvPr/>
        </p:nvSpPr>
        <p:spPr>
          <a:xfrm flipH="1">
            <a:off x="1771288" y="4770224"/>
            <a:ext cx="863683" cy="8636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9" name="Oval 48"/>
          <p:cNvSpPr/>
          <p:nvPr/>
        </p:nvSpPr>
        <p:spPr>
          <a:xfrm flipH="1">
            <a:off x="2305471" y="4788999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0" name="Oval 49"/>
          <p:cNvSpPr/>
          <p:nvPr/>
        </p:nvSpPr>
        <p:spPr>
          <a:xfrm flipH="1">
            <a:off x="1269159" y="4788999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723854" y="3426571"/>
            <a:ext cx="261257" cy="1799065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407827" y="3426568"/>
            <a:ext cx="264192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208743" y="3426569"/>
            <a:ext cx="246372" cy="1799068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1920849" y="3426568"/>
            <a:ext cx="282280" cy="1799068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72019" y="5225637"/>
            <a:ext cx="1051836" cy="0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55122" y="3008580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405295" y="2936523"/>
            <a:ext cx="541093" cy="500096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465350" y="5814873"/>
            <a:ext cx="0" cy="564383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950747" y="6359351"/>
            <a:ext cx="514603" cy="0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950747" y="5814873"/>
            <a:ext cx="0" cy="564381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959620" y="5835119"/>
            <a:ext cx="505729" cy="0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Oval 65"/>
          <p:cNvSpPr/>
          <p:nvPr/>
        </p:nvSpPr>
        <p:spPr>
          <a:xfrm rot="5400000" flipH="1">
            <a:off x="1896559" y="578618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2417207" y="578618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 flipH="1">
            <a:off x="2417936" y="630828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1894047" y="631015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151572" y="517826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302511" y="296326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270659" y="273168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3467413" y="131081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323833" y="186817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169539" y="245504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2777322" y="80715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2650993" y="162270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2543657" y="235614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1922524" y="229194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1981723" y="67078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1952199" y="149901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123773" y="81321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195414" y="156669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270432" y="236175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47255" y="3582422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579006" y="427200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302511" y="352216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949828" y="2947362"/>
            <a:ext cx="501151" cy="488029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5" name="TextBox 174"/>
          <p:cNvSpPr txBox="1"/>
          <p:nvPr/>
        </p:nvSpPr>
        <p:spPr>
          <a:xfrm>
            <a:off x="1595298" y="254839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10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300535" y="256319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7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824967" y="257398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956738" y="257625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13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02099" y="184353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16125" y="1025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662538" y="912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12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500439" y="105919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9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150528" y="141585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6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75748" y="4536105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999120" y="199416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B3516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235" name="TextBox 234"/>
          <p:cNvSpPr txBox="1"/>
          <p:nvPr/>
        </p:nvSpPr>
        <p:spPr>
          <a:xfrm>
            <a:off x="2389842" y="186550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8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634846" y="177064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9714" y="310785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3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1606381" y="5182396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2669324" y="5173858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414303" y="342656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405295" y="3435187"/>
            <a:ext cx="1557739" cy="0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903752" y="913924"/>
                <a:ext cx="4408460" cy="5093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600"/>
                  </a:lnSpc>
                  <a:spcAft>
                    <a:spcPts val="600"/>
                  </a:spcAft>
                </a:pPr>
                <a:r>
                  <a:rPr lang="en-US" sz="105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phalange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 thetas its shape depends on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0: “hand”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0, 1, 2, 3, 4, 5</a:t>
                </a:r>
                <a:endParaRPr lang="en-US" sz="1050" b="1" dirty="0">
                  <a:solidFill>
                    <a:srgbClr val="B3516D"/>
                  </a:solidFill>
                  <a:latin typeface="Cambria" panose="02040503050406030204" pitchFamily="18" charset="0"/>
                </a:endParaRP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1: “thumb1”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10,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29,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2: “thumb2”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11,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10,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29,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3: “thumb3”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12, 11,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10,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29,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4: “pinky1”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25,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26,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33,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5: “pinky2”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27,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25,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26,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33,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6: “pinky3”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28, 27,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25,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26,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33,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7: “ring1”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22,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32,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8: “ring2”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23,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21,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22,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32,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  <a:endParaRPr lang="en-US" sz="1050" b="1" dirty="0">
                  <a:solidFill>
                    <a:srgbClr val="9F9F9F"/>
                  </a:solidFill>
                  <a:latin typeface="Cambria" panose="02040503050406030204" pitchFamily="18" charset="0"/>
                </a:endParaRP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9: “ring3”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23, 24,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21,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22,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32,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10: “middle1”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11: “middle2”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19,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17,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12: “middle3”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20, 19,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13: “index1”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13,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14,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30,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14: “index2“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15,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13,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14,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30,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15: “</a:t>
                </a: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index3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16, 15,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13,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14,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30,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16: “wrist”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7,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8, 0,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17: “membrane-index-middle-top”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13,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14,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18, 0,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18: “membrane-index-middle-bottom”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18, 0,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19: “membrane-middle-ring-top”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21,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22, 0,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20: “membrane-middle-ring-bottom”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17,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21: “membrane-ring-pinky-top”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21,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22,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25,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26, 0,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</a:p>
              <a:p>
                <a:pPr>
                  <a:lnSpc>
                    <a:spcPts val="16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22: “membrane-ring-pinky-bottom”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21,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22, 0,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 1,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2,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3,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D99A8F"/>
                    </a:solidFill>
                    <a:latin typeface="Cambria" panose="02040503050406030204" pitchFamily="18" charset="0"/>
                  </a:rPr>
                  <a:t>4,</a:t>
                </a:r>
                <a:r>
                  <a:rPr lang="en-US" sz="1050" b="1" dirty="0">
                    <a:solidFill>
                      <a:srgbClr val="9F9F9F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5</a:t>
                </a:r>
                <a:endParaRPr lang="en-US" sz="1050" b="1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52" y="913924"/>
                <a:ext cx="4408460" cy="5093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Rectangle 319"/>
          <p:cNvSpPr/>
          <p:nvPr/>
        </p:nvSpPr>
        <p:spPr>
          <a:xfrm>
            <a:off x="8197518" y="-1471"/>
            <a:ext cx="4016415" cy="819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Kinematic Chains (Chain of Thetas)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V="1">
            <a:off x="6161029" y="5830222"/>
            <a:ext cx="523160" cy="54276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5602965" y="2950226"/>
            <a:ext cx="44973" cy="486046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H="1">
            <a:off x="6166155" y="2953202"/>
            <a:ext cx="16986" cy="456548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>
            <a:cxnSpLocks noChangeAspect="1"/>
            <a:endCxn id="401" idx="2"/>
          </p:cNvCxnSpPr>
          <p:nvPr/>
        </p:nvCxnSpPr>
        <p:spPr>
          <a:xfrm flipV="1">
            <a:off x="6685911" y="903180"/>
            <a:ext cx="374390" cy="2513946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6743589" y="2933368"/>
            <a:ext cx="478241" cy="503399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8" name="Straight Connector 327"/>
          <p:cNvCxnSpPr/>
          <p:nvPr/>
        </p:nvCxnSpPr>
        <p:spPr>
          <a:xfrm flipV="1">
            <a:off x="7213974" y="2911211"/>
            <a:ext cx="132444" cy="512693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 flipH="1">
            <a:off x="5613221" y="2939182"/>
            <a:ext cx="1728067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1" name="Oval 330"/>
          <p:cNvSpPr/>
          <p:nvPr/>
        </p:nvSpPr>
        <p:spPr>
          <a:xfrm flipH="1">
            <a:off x="4352308" y="3351790"/>
            <a:ext cx="456534" cy="45653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2" name="Oval 331"/>
          <p:cNvSpPr/>
          <p:nvPr/>
        </p:nvSpPr>
        <p:spPr>
          <a:xfrm flipH="1">
            <a:off x="4581039" y="4036164"/>
            <a:ext cx="561888" cy="5618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3" name="Oval 332"/>
          <p:cNvSpPr/>
          <p:nvPr/>
        </p:nvSpPr>
        <p:spPr>
          <a:xfrm flipH="1">
            <a:off x="5114158" y="4632485"/>
            <a:ext cx="700651" cy="70053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4" name="Oval 333"/>
          <p:cNvSpPr/>
          <p:nvPr/>
        </p:nvSpPr>
        <p:spPr>
          <a:xfrm flipH="1">
            <a:off x="6979785" y="3185091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5" name="Oval 334"/>
          <p:cNvSpPr/>
          <p:nvPr/>
        </p:nvSpPr>
        <p:spPr>
          <a:xfrm flipH="1">
            <a:off x="6451805" y="3185091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6" name="Oval 335"/>
          <p:cNvSpPr/>
          <p:nvPr/>
        </p:nvSpPr>
        <p:spPr>
          <a:xfrm flipH="1">
            <a:off x="5924798" y="3178016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7" name="Oval 336"/>
          <p:cNvSpPr/>
          <p:nvPr/>
        </p:nvSpPr>
        <p:spPr>
          <a:xfrm flipH="1">
            <a:off x="5408978" y="3185091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8" name="Oval 337"/>
          <p:cNvSpPr/>
          <p:nvPr/>
        </p:nvSpPr>
        <p:spPr>
          <a:xfrm flipH="1">
            <a:off x="6859025" y="3067466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9" name="Oval 338"/>
          <p:cNvSpPr/>
          <p:nvPr/>
        </p:nvSpPr>
        <p:spPr>
          <a:xfrm flipH="1">
            <a:off x="6320130" y="3050999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0" name="Oval 339"/>
          <p:cNvSpPr/>
          <p:nvPr/>
        </p:nvSpPr>
        <p:spPr>
          <a:xfrm flipH="1">
            <a:off x="5790042" y="3050999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chemeClr val="lt1"/>
              </a:solidFill>
            </a:endParaRPr>
          </a:p>
        </p:txBody>
      </p:sp>
      <p:sp>
        <p:nvSpPr>
          <p:cNvPr id="341" name="Oval 340"/>
          <p:cNvSpPr/>
          <p:nvPr/>
        </p:nvSpPr>
        <p:spPr>
          <a:xfrm flipH="1">
            <a:off x="5284871" y="3070622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42" name="Straight Connector 341"/>
          <p:cNvCxnSpPr/>
          <p:nvPr/>
        </p:nvCxnSpPr>
        <p:spPr>
          <a:xfrm flipH="1" flipV="1">
            <a:off x="5600831" y="2939182"/>
            <a:ext cx="49709" cy="485019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V="1">
            <a:off x="7217114" y="2946258"/>
            <a:ext cx="115682" cy="463923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V="1">
            <a:off x="6165282" y="2951680"/>
            <a:ext cx="19249" cy="47252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/>
          <p:cNvSpPr/>
          <p:nvPr/>
        </p:nvSpPr>
        <p:spPr>
          <a:xfrm flipH="1">
            <a:off x="5341980" y="2197385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6" name="Oval 345"/>
          <p:cNvSpPr/>
          <p:nvPr/>
        </p:nvSpPr>
        <p:spPr>
          <a:xfrm flipH="1">
            <a:off x="5995278" y="2129836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7" name="Oval 346"/>
          <p:cNvSpPr/>
          <p:nvPr/>
        </p:nvSpPr>
        <p:spPr>
          <a:xfrm flipH="1">
            <a:off x="6617824" y="2191135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8" name="Oval 347"/>
          <p:cNvSpPr/>
          <p:nvPr/>
        </p:nvSpPr>
        <p:spPr>
          <a:xfrm flipH="1">
            <a:off x="7236254" y="2285410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9" name="Oval 348"/>
          <p:cNvSpPr/>
          <p:nvPr/>
        </p:nvSpPr>
        <p:spPr>
          <a:xfrm flipH="1">
            <a:off x="5272375" y="1409928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350" name="Oval 349"/>
          <p:cNvSpPr/>
          <p:nvPr/>
        </p:nvSpPr>
        <p:spPr>
          <a:xfrm flipH="1">
            <a:off x="6025019" y="1337961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1" name="Oval 350"/>
          <p:cNvSpPr/>
          <p:nvPr/>
        </p:nvSpPr>
        <p:spPr>
          <a:xfrm flipH="1">
            <a:off x="6732775" y="1468578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2" name="Oval 351"/>
          <p:cNvSpPr/>
          <p:nvPr/>
        </p:nvSpPr>
        <p:spPr>
          <a:xfrm flipH="1">
            <a:off x="7395342" y="1707480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3" name="Oval 352"/>
          <p:cNvSpPr>
            <a:spLocks noChangeAspect="1"/>
          </p:cNvSpPr>
          <p:nvPr/>
        </p:nvSpPr>
        <p:spPr>
          <a:xfrm flipH="1">
            <a:off x="5226950" y="679012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4" name="Oval 353"/>
          <p:cNvSpPr>
            <a:spLocks noChangeAspect="1"/>
          </p:cNvSpPr>
          <p:nvPr/>
        </p:nvSpPr>
        <p:spPr>
          <a:xfrm flipH="1">
            <a:off x="6080716" y="533600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5" name="Oval 354"/>
          <p:cNvSpPr>
            <a:spLocks noChangeAspect="1"/>
          </p:cNvSpPr>
          <p:nvPr/>
        </p:nvSpPr>
        <p:spPr>
          <a:xfrm flipH="1">
            <a:off x="6870088" y="674898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6" name="Oval 355"/>
          <p:cNvSpPr>
            <a:spLocks noChangeAspect="1"/>
          </p:cNvSpPr>
          <p:nvPr/>
        </p:nvSpPr>
        <p:spPr>
          <a:xfrm flipH="1">
            <a:off x="7563854" y="1170699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7" name="Oval 356"/>
          <p:cNvSpPr>
            <a:spLocks noChangeAspect="1"/>
          </p:cNvSpPr>
          <p:nvPr/>
        </p:nvSpPr>
        <p:spPr>
          <a:xfrm flipH="1">
            <a:off x="6246539" y="5351797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8" name="Oval 357"/>
          <p:cNvSpPr>
            <a:spLocks noChangeAspect="1"/>
          </p:cNvSpPr>
          <p:nvPr/>
        </p:nvSpPr>
        <p:spPr>
          <a:xfrm flipH="1">
            <a:off x="5740810" y="5351797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9" name="Oval 358"/>
          <p:cNvSpPr>
            <a:spLocks noChangeAspect="1"/>
          </p:cNvSpPr>
          <p:nvPr/>
        </p:nvSpPr>
        <p:spPr>
          <a:xfrm flipH="1">
            <a:off x="6255413" y="5893761"/>
            <a:ext cx="905188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0" name="Oval 359"/>
          <p:cNvSpPr>
            <a:spLocks noChangeAspect="1"/>
          </p:cNvSpPr>
          <p:nvPr/>
        </p:nvSpPr>
        <p:spPr>
          <a:xfrm flipH="1">
            <a:off x="5731940" y="5876686"/>
            <a:ext cx="905186" cy="9051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cxnSp>
        <p:nvCxnSpPr>
          <p:cNvPr id="361" name="Straight Connector 360"/>
          <p:cNvCxnSpPr/>
          <p:nvPr/>
        </p:nvCxnSpPr>
        <p:spPr>
          <a:xfrm flipV="1">
            <a:off x="7210377" y="1357640"/>
            <a:ext cx="536455" cy="2076612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6165284" y="724532"/>
            <a:ext cx="100445" cy="2699765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>
            <a:off x="5408978" y="863372"/>
            <a:ext cx="237221" cy="2563739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4861983" y="4316443"/>
            <a:ext cx="602498" cy="666312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Oval 367"/>
          <p:cNvSpPr/>
          <p:nvPr/>
        </p:nvSpPr>
        <p:spPr>
          <a:xfrm rot="3223901" flipH="1">
            <a:off x="4400138" y="2817848"/>
            <a:ext cx="387346" cy="39650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9" name="Oval 368"/>
          <p:cNvSpPr/>
          <p:nvPr/>
        </p:nvSpPr>
        <p:spPr>
          <a:xfrm rot="3223901" flipH="1">
            <a:off x="4399761" y="2621965"/>
            <a:ext cx="314849" cy="31484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0" name="Straight Connector 369"/>
          <p:cNvCxnSpPr>
            <a:endCxn id="395" idx="2"/>
          </p:cNvCxnSpPr>
          <p:nvPr/>
        </p:nvCxnSpPr>
        <p:spPr>
          <a:xfrm>
            <a:off x="4557184" y="2779389"/>
            <a:ext cx="28306" cy="279903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2" name="Oval 371"/>
          <p:cNvSpPr/>
          <p:nvPr/>
        </p:nvSpPr>
        <p:spPr>
          <a:xfrm flipH="1">
            <a:off x="6005072" y="4767857"/>
            <a:ext cx="863683" cy="8636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3" name="Oval 372"/>
          <p:cNvSpPr/>
          <p:nvPr/>
        </p:nvSpPr>
        <p:spPr>
          <a:xfrm flipH="1">
            <a:off x="6539255" y="4786632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4" name="Oval 373"/>
          <p:cNvSpPr/>
          <p:nvPr/>
        </p:nvSpPr>
        <p:spPr>
          <a:xfrm flipH="1">
            <a:off x="5502943" y="4786632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5" name="Straight Connector 374"/>
          <p:cNvCxnSpPr/>
          <p:nvPr/>
        </p:nvCxnSpPr>
        <p:spPr>
          <a:xfrm flipV="1">
            <a:off x="6957638" y="3424204"/>
            <a:ext cx="261257" cy="1799065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6" name="Straight Connector 375"/>
          <p:cNvCxnSpPr/>
          <p:nvPr/>
        </p:nvCxnSpPr>
        <p:spPr>
          <a:xfrm>
            <a:off x="5641611" y="3424201"/>
            <a:ext cx="264192" cy="1799068"/>
          </a:xfrm>
          <a:prstGeom prst="line">
            <a:avLst/>
          </a:prstGeom>
          <a:solidFill>
            <a:srgbClr val="F8CBAD"/>
          </a:solidFill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1" name="Straight Connector 380"/>
          <p:cNvCxnSpPr/>
          <p:nvPr/>
        </p:nvCxnSpPr>
        <p:spPr>
          <a:xfrm>
            <a:off x="5905803" y="5223270"/>
            <a:ext cx="1051836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4588906" y="3006213"/>
            <a:ext cx="0" cy="590397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V="1">
            <a:off x="5639079" y="2934156"/>
            <a:ext cx="541093" cy="500096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6699134" y="5812506"/>
            <a:ext cx="0" cy="564383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6184531" y="6356984"/>
            <a:ext cx="514603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6184531" y="5812506"/>
            <a:ext cx="0" cy="564381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6193404" y="5832752"/>
            <a:ext cx="505729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9" name="Oval 388"/>
          <p:cNvSpPr/>
          <p:nvPr/>
        </p:nvSpPr>
        <p:spPr>
          <a:xfrm rot="5400000" flipH="1">
            <a:off x="5401436" y="491879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 rot="5400000" flipH="1">
            <a:off x="6130343" y="5783818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 rot="5400000" flipH="1">
            <a:off x="6650991" y="5783818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 rot="5400000" flipH="1">
            <a:off x="6651720" y="6305917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 rot="5400000" flipH="1">
            <a:off x="6127831" y="6307789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 rot="5400000" flipH="1">
            <a:off x="6385356" y="5175900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 rot="5400000" flipH="1">
            <a:off x="4536295" y="2960902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 rot="5400000" flipH="1">
            <a:off x="4504443" y="2729313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 rot="5400000" flipH="1">
            <a:off x="7701197" y="1308444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 rot="5400000" flipH="1">
            <a:off x="7557617" y="186580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 rot="5400000" flipH="1">
            <a:off x="7403323" y="245267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 rot="5400000" flipH="1">
            <a:off x="7011106" y="804789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 rot="5400000" flipH="1">
            <a:off x="6884777" y="162033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 rot="5400000" flipH="1">
            <a:off x="6777441" y="235377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 rot="5400000" flipH="1">
            <a:off x="6156308" y="228957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 rot="5400000" flipH="1">
            <a:off x="6215507" y="668419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 rot="5400000" flipH="1">
            <a:off x="6185983" y="149664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 rot="5400000" flipH="1">
            <a:off x="5357557" y="810852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 rot="5400000" flipH="1">
            <a:off x="5429198" y="156432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 rot="5400000" flipH="1">
            <a:off x="5504216" y="235938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/>
          <p:nvPr/>
        </p:nvCxnSpPr>
        <p:spPr>
          <a:xfrm>
            <a:off x="4581039" y="3580055"/>
            <a:ext cx="280945" cy="736386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>
          <a:xfrm rot="5400000" flipH="1">
            <a:off x="4812790" y="426963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 rot="5400000" flipH="1">
            <a:off x="4536295" y="3519797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/>
          <p:cNvCxnSpPr/>
          <p:nvPr/>
        </p:nvCxnSpPr>
        <p:spPr>
          <a:xfrm>
            <a:off x="6183612" y="2944995"/>
            <a:ext cx="501151" cy="488029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6" name="Oval 415"/>
          <p:cNvSpPr/>
          <p:nvPr/>
        </p:nvSpPr>
        <p:spPr>
          <a:xfrm flipH="1">
            <a:off x="7241692" y="2838431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17" name="Oval 416"/>
          <p:cNvSpPr/>
          <p:nvPr/>
        </p:nvSpPr>
        <p:spPr>
          <a:xfrm rot="5400000" flipH="1">
            <a:off x="5560273" y="2884717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 rot="5400000" flipH="1">
            <a:off x="7288794" y="2889712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 rot="5400000" flipH="1">
            <a:off x="6707721" y="2882315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 rot="5400000" flipH="1">
            <a:off x="6133010" y="2886984"/>
            <a:ext cx="98390" cy="98391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/>
          <p:cNvSpPr/>
          <p:nvPr/>
        </p:nvSpPr>
        <p:spPr>
          <a:xfrm flipH="1">
            <a:off x="6656116" y="2834560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22" name="Oval 421"/>
          <p:cNvSpPr/>
          <p:nvPr/>
        </p:nvSpPr>
        <p:spPr>
          <a:xfrm flipH="1">
            <a:off x="5513625" y="2837088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23" name="Oval 422"/>
          <p:cNvSpPr/>
          <p:nvPr/>
        </p:nvSpPr>
        <p:spPr>
          <a:xfrm flipH="1">
            <a:off x="6080575" y="2839312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24" name="Straight Connector 423"/>
          <p:cNvCxnSpPr/>
          <p:nvPr/>
        </p:nvCxnSpPr>
        <p:spPr>
          <a:xfrm>
            <a:off x="5648087" y="3424200"/>
            <a:ext cx="1570807" cy="0"/>
          </a:xfrm>
          <a:prstGeom prst="line">
            <a:avLst/>
          </a:prstGeom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5" name="Oval 424"/>
          <p:cNvSpPr>
            <a:spLocks noChangeAspect="1"/>
          </p:cNvSpPr>
          <p:nvPr/>
        </p:nvSpPr>
        <p:spPr>
          <a:xfrm rot="5400000" flipH="1">
            <a:off x="6903108" y="5171491"/>
            <a:ext cx="107999" cy="108000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/>
          <p:cNvSpPr>
            <a:spLocks noChangeAspect="1"/>
          </p:cNvSpPr>
          <p:nvPr/>
        </p:nvSpPr>
        <p:spPr>
          <a:xfrm rot="5400000" flipH="1">
            <a:off x="5840165" y="5180029"/>
            <a:ext cx="107999" cy="108000"/>
          </a:xfrm>
          <a:prstGeom prst="ellipse">
            <a:avLst/>
          </a:prstGeom>
          <a:solidFill>
            <a:srgbClr val="BFBFB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9" name="Straight Connector 328"/>
          <p:cNvCxnSpPr/>
          <p:nvPr/>
        </p:nvCxnSpPr>
        <p:spPr>
          <a:xfrm>
            <a:off x="5639079" y="3432820"/>
            <a:ext cx="1557739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5" name="Oval 414"/>
          <p:cNvSpPr/>
          <p:nvPr/>
        </p:nvSpPr>
        <p:spPr>
          <a:xfrm rot="5400000" flipH="1">
            <a:off x="6641995" y="3384478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 rot="5400000" flipH="1">
            <a:off x="6115559" y="337531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>
            <a:spLocks noChangeAspect="1"/>
          </p:cNvSpPr>
          <p:nvPr/>
        </p:nvSpPr>
        <p:spPr>
          <a:xfrm rot="5400000" flipH="1">
            <a:off x="7159973" y="3377975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>
            <a:spLocks noChangeAspect="1"/>
          </p:cNvSpPr>
          <p:nvPr/>
        </p:nvSpPr>
        <p:spPr>
          <a:xfrm rot="5400000" flipH="1">
            <a:off x="5595829" y="3375005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5747751" y="2172"/>
            <a:ext cx="1541042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Thetas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368177" y="3963597"/>
            <a:ext cx="8686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/>
              <p:cNvSpPr txBox="1"/>
              <p:nvPr/>
            </p:nvSpPr>
            <p:spPr>
              <a:xfrm>
                <a:off x="2028012" y="4123828"/>
                <a:ext cx="341760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273" name="TextBox 2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012" y="4123828"/>
                <a:ext cx="341760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5" name="Straight Arrow Connector 274"/>
          <p:cNvCxnSpPr>
            <a:cxnSpLocks/>
          </p:cNvCxnSpPr>
          <p:nvPr/>
        </p:nvCxnSpPr>
        <p:spPr>
          <a:xfrm flipV="1">
            <a:off x="3931363" y="5247843"/>
            <a:ext cx="0" cy="461003"/>
          </a:xfrm>
          <a:prstGeom prst="straightConnector1">
            <a:avLst/>
          </a:prstGeom>
          <a:ln w="28575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/>
          </p:cNvCxnSpPr>
          <p:nvPr/>
        </p:nvCxnSpPr>
        <p:spPr>
          <a:xfrm>
            <a:off x="3959537" y="5741978"/>
            <a:ext cx="477481" cy="0"/>
          </a:xfrm>
          <a:prstGeom prst="straightConnector1">
            <a:avLst/>
          </a:prstGeom>
          <a:ln w="28575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/>
          </p:cNvCxnSpPr>
          <p:nvPr/>
        </p:nvCxnSpPr>
        <p:spPr>
          <a:xfrm flipH="1">
            <a:off x="3632804" y="5758205"/>
            <a:ext cx="273096" cy="299800"/>
          </a:xfrm>
          <a:prstGeom prst="straightConnector1">
            <a:avLst/>
          </a:prstGeom>
          <a:ln w="28575">
            <a:solidFill>
              <a:srgbClr val="BF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/>
          <p:cNvSpPr txBox="1"/>
          <p:nvPr/>
        </p:nvSpPr>
        <p:spPr>
          <a:xfrm>
            <a:off x="4483196" y="5571285"/>
            <a:ext cx="721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2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3279640" y="5279045"/>
            <a:ext cx="77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3279640" y="6085713"/>
            <a:ext cx="886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2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4278684" y="5751214"/>
            <a:ext cx="1105494" cy="28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sz="1200" dirty="0">
                <a:solidFill>
                  <a:srgbClr val="3D8377"/>
                </a:solidFill>
              </a:rPr>
              <a:t>flexion (X)</a:t>
            </a:r>
            <a:endParaRPr lang="fr-CH" sz="1200" dirty="0">
              <a:solidFill>
                <a:srgbClr val="3D8377"/>
              </a:solidFill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2944233" y="6268925"/>
            <a:ext cx="1381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B3516D"/>
                </a:solidFill>
                <a:latin typeface="Cambria" panose="02040503050406030204" pitchFamily="18" charset="0"/>
              </a:rPr>
              <a:t>abduction (Z)</a:t>
            </a:r>
            <a:endParaRPr lang="fr-CH" sz="12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6048964" y="5001117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6048964" y="4763725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D99A8F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D99A8F"/>
              </a:solidFill>
              <a:latin typeface="Cambria" panose="02040503050406030204" pitchFamily="18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6037367" y="4535992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6496190" y="4548923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6496190" y="4777456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D99A8F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D99A8F"/>
              </a:solidFill>
              <a:latin typeface="Cambria" panose="02040503050406030204" pitchFamily="18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497217" y="5015413"/>
            <a:ext cx="298480" cy="222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/>
              <p:cNvSpPr txBox="1"/>
              <p:nvPr/>
            </p:nvSpPr>
            <p:spPr>
              <a:xfrm>
                <a:off x="1944823" y="6343320"/>
                <a:ext cx="47445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B3516D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>
                  <a:solidFill>
                    <a:srgbClr val="B3516D"/>
                  </a:solidFill>
                </a:endParaRPr>
              </a:p>
              <a:p>
                <a:endParaRPr lang="fr-CH" dirty="0">
                  <a:solidFill>
                    <a:srgbClr val="B3516D"/>
                  </a:solidFill>
                </a:endParaRPr>
              </a:p>
            </p:txBody>
          </p:sp>
        </mc:Choice>
        <mc:Fallback xmlns="">
          <p:sp>
            <p:nvSpPr>
              <p:cNvPr id="303" name="TextBox 3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823" y="6343320"/>
                <a:ext cx="4744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303"/>
          <p:cNvSpPr/>
          <p:nvPr/>
        </p:nvSpPr>
        <p:spPr>
          <a:xfrm rot="5400000" flipH="1">
            <a:off x="6389303" y="578355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TextBox 378"/>
          <p:cNvSpPr txBox="1"/>
          <p:nvPr/>
        </p:nvSpPr>
        <p:spPr>
          <a:xfrm>
            <a:off x="5146999" y="2246306"/>
            <a:ext cx="41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15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5081922" y="1460373"/>
            <a:ext cx="41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5836882" y="1386682"/>
            <a:ext cx="41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20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6546678" y="1510284"/>
            <a:ext cx="4811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3D8377"/>
                </a:solidFill>
              </a:rPr>
              <a:t>24</a:t>
            </a:r>
          </a:p>
        </p:txBody>
      </p:sp>
      <p:sp>
        <p:nvSpPr>
          <p:cNvPr id="441" name="TextBox 440"/>
          <p:cNvSpPr txBox="1"/>
          <p:nvPr/>
        </p:nvSpPr>
        <p:spPr>
          <a:xfrm>
            <a:off x="7204989" y="1742330"/>
            <a:ext cx="4351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3D8377"/>
                </a:solidFill>
              </a:rPr>
              <a:t>28</a:t>
            </a:r>
          </a:p>
        </p:txBody>
      </p:sp>
      <p:sp>
        <p:nvSpPr>
          <p:cNvPr id="442" name="TextBox 441"/>
          <p:cNvSpPr txBox="1"/>
          <p:nvPr/>
        </p:nvSpPr>
        <p:spPr>
          <a:xfrm>
            <a:off x="7038718" y="2321647"/>
            <a:ext cx="5368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B3516D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3D8377"/>
                </a:solidFill>
              </a:rPr>
              <a:t>27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6435070" y="2241819"/>
            <a:ext cx="509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23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445" name="TextBox 444"/>
          <p:cNvSpPr txBox="1"/>
          <p:nvPr/>
        </p:nvSpPr>
        <p:spPr>
          <a:xfrm>
            <a:off x="5803214" y="2202024"/>
            <a:ext cx="412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19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446" name="TextBox 445"/>
          <p:cNvSpPr txBox="1"/>
          <p:nvPr/>
        </p:nvSpPr>
        <p:spPr>
          <a:xfrm>
            <a:off x="5108177" y="4786323"/>
            <a:ext cx="41229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9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10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D99A8F"/>
                </a:solidFill>
              </a:rPr>
              <a:t>29</a:t>
            </a:r>
            <a:endParaRPr lang="fr-CH" dirty="0">
              <a:solidFill>
                <a:srgbClr val="D99A8F"/>
              </a:solidFill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4507573" y="417789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3D8377"/>
                </a:solidFill>
              </a:rPr>
              <a:t>11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4156779" y="34492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3D8377"/>
                </a:solidFill>
              </a:rPr>
              <a:t>12</a:t>
            </a:r>
          </a:p>
        </p:txBody>
      </p:sp>
      <p:sp>
        <p:nvSpPr>
          <p:cNvPr id="456" name="TextBox 455"/>
          <p:cNvSpPr txBox="1"/>
          <p:nvPr/>
        </p:nvSpPr>
        <p:spPr>
          <a:xfrm>
            <a:off x="6845046" y="3209110"/>
            <a:ext cx="41229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25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26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D99A8F"/>
                </a:solidFill>
              </a:rPr>
              <a:t>33</a:t>
            </a:r>
          </a:p>
        </p:txBody>
      </p:sp>
      <p:sp>
        <p:nvSpPr>
          <p:cNvPr id="457" name="TextBox 456"/>
          <p:cNvSpPr txBox="1"/>
          <p:nvPr/>
        </p:nvSpPr>
        <p:spPr>
          <a:xfrm>
            <a:off x="5831963" y="3217368"/>
            <a:ext cx="41229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17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18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D99A8F"/>
                </a:solidFill>
              </a:rPr>
              <a:t>31</a:t>
            </a:r>
            <a:endParaRPr lang="fr-CH" dirty="0">
              <a:solidFill>
                <a:srgbClr val="D99A8F"/>
              </a:solidFill>
            </a:endParaRPr>
          </a:p>
        </p:txBody>
      </p:sp>
      <p:sp>
        <p:nvSpPr>
          <p:cNvPr id="459" name="TextBox 458"/>
          <p:cNvSpPr txBox="1"/>
          <p:nvPr/>
        </p:nvSpPr>
        <p:spPr>
          <a:xfrm>
            <a:off x="6350447" y="3208860"/>
            <a:ext cx="41229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21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22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D99A8F"/>
                </a:solidFill>
              </a:rPr>
              <a:t>32</a:t>
            </a:r>
            <a:endParaRPr lang="en-US" dirty="0">
              <a:solidFill>
                <a:srgbClr val="3D8377"/>
              </a:solidFill>
            </a:endParaRPr>
          </a:p>
        </p:txBody>
      </p:sp>
      <p:sp>
        <p:nvSpPr>
          <p:cNvPr id="460" name="TextBox 459"/>
          <p:cNvSpPr txBox="1"/>
          <p:nvPr/>
        </p:nvSpPr>
        <p:spPr>
          <a:xfrm>
            <a:off x="5314012" y="3210985"/>
            <a:ext cx="412292" cy="669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13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14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D99A8F"/>
                </a:solidFill>
              </a:rPr>
              <a:t>30</a:t>
            </a:r>
            <a:endParaRPr lang="fr-CH" dirty="0">
              <a:solidFill>
                <a:srgbClr val="D99A8F"/>
              </a:solidFill>
            </a:endParaRPr>
          </a:p>
        </p:txBody>
      </p:sp>
      <p:sp>
        <p:nvSpPr>
          <p:cNvPr id="461" name="TextBox 460"/>
          <p:cNvSpPr txBox="1"/>
          <p:nvPr/>
        </p:nvSpPr>
        <p:spPr>
          <a:xfrm>
            <a:off x="6284947" y="5351065"/>
            <a:ext cx="298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B3516D"/>
                </a:solidFill>
              </a:rPr>
              <a:t>7</a:t>
            </a:r>
          </a:p>
          <a:p>
            <a:pPr algn="ctr">
              <a:lnSpc>
                <a:spcPts val="1500"/>
              </a:lnSpc>
            </a:pPr>
            <a:r>
              <a:rPr lang="en-US" dirty="0">
                <a:solidFill>
                  <a:srgbClr val="3D8377"/>
                </a:solidFill>
              </a:rPr>
              <a:t>8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462" name="TextBox 461"/>
          <p:cNvSpPr txBox="1"/>
          <p:nvPr/>
        </p:nvSpPr>
        <p:spPr>
          <a:xfrm>
            <a:off x="3442197" y="4995929"/>
            <a:ext cx="1105494" cy="28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sz="1200" dirty="0">
                <a:solidFill>
                  <a:srgbClr val="D99A8F"/>
                </a:solidFill>
              </a:rPr>
              <a:t>twist (Y)</a:t>
            </a:r>
            <a:endParaRPr lang="fr-CH" sz="1200" dirty="0">
              <a:solidFill>
                <a:srgbClr val="D99A8F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2509805" y="2935735"/>
            <a:ext cx="478241" cy="503399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931498" y="2954047"/>
            <a:ext cx="19249" cy="472520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452127" y="2955931"/>
            <a:ext cx="66562" cy="463561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983330" y="2948625"/>
            <a:ext cx="115682" cy="463923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cxnSpLocks noChangeAspect="1"/>
          </p:cNvCxnSpPr>
          <p:nvPr/>
        </p:nvCxnSpPr>
        <p:spPr>
          <a:xfrm flipH="1" flipV="1">
            <a:off x="1366225" y="2941109"/>
            <a:ext cx="54472" cy="504000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 rot="5400000" flipH="1">
            <a:off x="1326489" y="288708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 flipH="1">
            <a:off x="3055010" y="289207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 flipH="1">
            <a:off x="1899226" y="288935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5400000" flipH="1">
            <a:off x="2408211" y="338684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5400000" flipH="1">
            <a:off x="1881775" y="337768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>
            <a:spLocks noChangeAspect="1"/>
          </p:cNvSpPr>
          <p:nvPr/>
        </p:nvSpPr>
        <p:spPr>
          <a:xfrm rot="5400000" flipH="1">
            <a:off x="1362045" y="3377372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 flipH="1">
            <a:off x="2473937" y="288468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>
            <a:spLocks noChangeAspect="1"/>
          </p:cNvSpPr>
          <p:nvPr/>
        </p:nvSpPr>
        <p:spPr>
          <a:xfrm rot="5400000" flipH="1">
            <a:off x="2926189" y="3380342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/>
          <p:cNvSpPr txBox="1"/>
          <p:nvPr/>
        </p:nvSpPr>
        <p:spPr>
          <a:xfrm>
            <a:off x="1343051" y="292567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17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1572632" y="313580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18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1900723" y="314243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20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2120141" y="291711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19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2416487" y="312306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22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2673686" y="29256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21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32" name="Oval 431"/>
          <p:cNvSpPr/>
          <p:nvPr/>
        </p:nvSpPr>
        <p:spPr>
          <a:xfrm rot="5400000" flipH="1">
            <a:off x="1167652" y="492116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6" name="Straight Connector 315"/>
          <p:cNvCxnSpPr>
            <a:cxnSpLocks noChangeAspect="1"/>
          </p:cNvCxnSpPr>
          <p:nvPr/>
        </p:nvCxnSpPr>
        <p:spPr>
          <a:xfrm flipH="1" flipV="1">
            <a:off x="495898" y="3990274"/>
            <a:ext cx="368107" cy="72000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8" name="Oval 317"/>
          <p:cNvSpPr/>
          <p:nvPr/>
        </p:nvSpPr>
        <p:spPr>
          <a:xfrm rot="5400000" flipH="1">
            <a:off x="823141" y="4018227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/>
          <p:cNvSpPr/>
          <p:nvPr/>
        </p:nvSpPr>
        <p:spPr>
          <a:xfrm rot="5400000" flipH="1">
            <a:off x="452717" y="3941078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235417" y="379932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2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867750" y="406807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23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568693" y="410168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24</a:t>
            </a:r>
            <a:endParaRPr lang="fr-CH" dirty="0">
              <a:solidFill>
                <a:srgbClr val="70B4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0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Oval 479"/>
          <p:cNvSpPr/>
          <p:nvPr/>
        </p:nvSpPr>
        <p:spPr>
          <a:xfrm flipH="1">
            <a:off x="4718323" y="3956148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5" name="Oval 364"/>
          <p:cNvSpPr/>
          <p:nvPr/>
        </p:nvSpPr>
        <p:spPr>
          <a:xfrm flipH="1">
            <a:off x="4349050" y="3876386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19" name="Oval 518"/>
          <p:cNvSpPr/>
          <p:nvPr/>
        </p:nvSpPr>
        <p:spPr>
          <a:xfrm flipH="1">
            <a:off x="412647" y="3892793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81" name="Straight Connector 380"/>
          <p:cNvCxnSpPr/>
          <p:nvPr/>
        </p:nvCxnSpPr>
        <p:spPr>
          <a:xfrm>
            <a:off x="5625896" y="5223270"/>
            <a:ext cx="1051836" cy="0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5368180" y="3424200"/>
            <a:ext cx="1570807" cy="0"/>
          </a:xfrm>
          <a:prstGeom prst="line">
            <a:avLst/>
          </a:prstGeom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Oval 415"/>
          <p:cNvSpPr/>
          <p:nvPr/>
        </p:nvSpPr>
        <p:spPr>
          <a:xfrm flipH="1">
            <a:off x="6961785" y="2838431"/>
            <a:ext cx="199191" cy="199191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21" name="Oval 420"/>
          <p:cNvSpPr/>
          <p:nvPr/>
        </p:nvSpPr>
        <p:spPr>
          <a:xfrm flipH="1">
            <a:off x="6376209" y="2834560"/>
            <a:ext cx="199191" cy="199191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22" name="Oval 421"/>
          <p:cNvSpPr/>
          <p:nvPr/>
        </p:nvSpPr>
        <p:spPr>
          <a:xfrm flipH="1">
            <a:off x="5233718" y="2837088"/>
            <a:ext cx="199191" cy="199191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23" name="Oval 422"/>
          <p:cNvSpPr/>
          <p:nvPr/>
        </p:nvSpPr>
        <p:spPr>
          <a:xfrm flipH="1">
            <a:off x="5800668" y="2839312"/>
            <a:ext cx="199191" cy="199191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5" name="Oval 274"/>
          <p:cNvSpPr>
            <a:spLocks noChangeAspect="1"/>
          </p:cNvSpPr>
          <p:nvPr/>
        </p:nvSpPr>
        <p:spPr>
          <a:xfrm flipH="1">
            <a:off x="5966632" y="5351797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6" name="Oval 275"/>
          <p:cNvSpPr>
            <a:spLocks noChangeAspect="1"/>
          </p:cNvSpPr>
          <p:nvPr/>
        </p:nvSpPr>
        <p:spPr>
          <a:xfrm flipH="1">
            <a:off x="5460903" y="5351797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7" name="Oval 276"/>
          <p:cNvSpPr>
            <a:spLocks noChangeAspect="1"/>
          </p:cNvSpPr>
          <p:nvPr/>
        </p:nvSpPr>
        <p:spPr>
          <a:xfrm flipH="1">
            <a:off x="5975506" y="5893761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8" name="Oval 277"/>
          <p:cNvSpPr>
            <a:spLocks noChangeAspect="1"/>
          </p:cNvSpPr>
          <p:nvPr/>
        </p:nvSpPr>
        <p:spPr>
          <a:xfrm flipH="1">
            <a:off x="5452033" y="5876686"/>
            <a:ext cx="905186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1" name="Oval 270"/>
          <p:cNvSpPr>
            <a:spLocks noChangeAspect="1"/>
          </p:cNvSpPr>
          <p:nvPr/>
        </p:nvSpPr>
        <p:spPr>
          <a:xfrm flipH="1">
            <a:off x="2012755" y="5354164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2" name="Oval 271"/>
          <p:cNvSpPr>
            <a:spLocks noChangeAspect="1"/>
          </p:cNvSpPr>
          <p:nvPr/>
        </p:nvSpPr>
        <p:spPr>
          <a:xfrm flipH="1">
            <a:off x="1507026" y="5354164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3" name="Oval 272"/>
          <p:cNvSpPr>
            <a:spLocks noChangeAspect="1"/>
          </p:cNvSpPr>
          <p:nvPr/>
        </p:nvSpPr>
        <p:spPr>
          <a:xfrm flipH="1">
            <a:off x="2021629" y="5896128"/>
            <a:ext cx="905188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4" name="Oval 273"/>
          <p:cNvSpPr>
            <a:spLocks noChangeAspect="1"/>
          </p:cNvSpPr>
          <p:nvPr/>
        </p:nvSpPr>
        <p:spPr>
          <a:xfrm flipH="1">
            <a:off x="1498156" y="5879053"/>
            <a:ext cx="905186" cy="90518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3" name="Oval 92"/>
          <p:cNvSpPr/>
          <p:nvPr/>
        </p:nvSpPr>
        <p:spPr>
          <a:xfrm flipH="1">
            <a:off x="3007908" y="2840798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2" name="Oval 101"/>
          <p:cNvSpPr/>
          <p:nvPr/>
        </p:nvSpPr>
        <p:spPr>
          <a:xfrm flipH="1">
            <a:off x="2422332" y="2836927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3" name="Oval 102"/>
          <p:cNvSpPr/>
          <p:nvPr/>
        </p:nvSpPr>
        <p:spPr>
          <a:xfrm flipH="1">
            <a:off x="1279841" y="2839455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4" name="Oval 103"/>
          <p:cNvSpPr/>
          <p:nvPr/>
        </p:nvSpPr>
        <p:spPr>
          <a:xfrm flipH="1">
            <a:off x="1846791" y="2841679"/>
            <a:ext cx="199191" cy="19919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4" name="Rectangle 153"/>
          <p:cNvSpPr/>
          <p:nvPr/>
        </p:nvSpPr>
        <p:spPr>
          <a:xfrm>
            <a:off x="642443" y="5398"/>
            <a:ext cx="284312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Shape Units</a:t>
            </a:r>
          </a:p>
        </p:txBody>
      </p:sp>
      <p:cxnSp>
        <p:nvCxnSpPr>
          <p:cNvPr id="170" name="Straight Connector 169"/>
          <p:cNvCxnSpPr/>
          <p:nvPr/>
        </p:nvCxnSpPr>
        <p:spPr>
          <a:xfrm flipV="1">
            <a:off x="1927245" y="5832589"/>
            <a:ext cx="523160" cy="542760"/>
          </a:xfrm>
          <a:prstGeom prst="lin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369181" y="295259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932371" y="295556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2452127" y="2955931"/>
            <a:ext cx="66562" cy="46356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09805" y="2935735"/>
            <a:ext cx="478241" cy="503399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980190" y="291357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79437" y="2941549"/>
            <a:ext cx="1728067" cy="0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Oval 6"/>
          <p:cNvSpPr/>
          <p:nvPr/>
        </p:nvSpPr>
        <p:spPr>
          <a:xfrm flipH="1">
            <a:off x="118524" y="3354157"/>
            <a:ext cx="456534" cy="45653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8" name="Oval 7"/>
          <p:cNvSpPr/>
          <p:nvPr/>
        </p:nvSpPr>
        <p:spPr>
          <a:xfrm flipH="1">
            <a:off x="347255" y="4038531"/>
            <a:ext cx="561888" cy="56188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" name="Oval 8"/>
          <p:cNvSpPr/>
          <p:nvPr/>
        </p:nvSpPr>
        <p:spPr>
          <a:xfrm flipH="1">
            <a:off x="880374" y="4634852"/>
            <a:ext cx="700651" cy="70053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" name="Oval 9"/>
          <p:cNvSpPr/>
          <p:nvPr/>
        </p:nvSpPr>
        <p:spPr>
          <a:xfrm flipH="1">
            <a:off x="2746001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 flipH="1">
            <a:off x="2218021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" name="Oval 11"/>
          <p:cNvSpPr/>
          <p:nvPr/>
        </p:nvSpPr>
        <p:spPr>
          <a:xfrm flipH="1">
            <a:off x="1691014" y="3180383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" name="Oval 12"/>
          <p:cNvSpPr/>
          <p:nvPr/>
        </p:nvSpPr>
        <p:spPr>
          <a:xfrm flipH="1">
            <a:off x="1175194" y="3187458"/>
            <a:ext cx="478219" cy="47821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" name="Oval 13"/>
          <p:cNvSpPr/>
          <p:nvPr/>
        </p:nvSpPr>
        <p:spPr>
          <a:xfrm flipH="1">
            <a:off x="2625241" y="3069833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" name="Oval 14"/>
          <p:cNvSpPr/>
          <p:nvPr/>
        </p:nvSpPr>
        <p:spPr>
          <a:xfrm flipH="1">
            <a:off x="2086346" y="3053366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" name="Oval 15"/>
          <p:cNvSpPr/>
          <p:nvPr/>
        </p:nvSpPr>
        <p:spPr>
          <a:xfrm flipH="1">
            <a:off x="1556258" y="3053366"/>
            <a:ext cx="732252" cy="732253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 flipH="1">
            <a:off x="1051087" y="3072989"/>
            <a:ext cx="713477" cy="713477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367047" y="294154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983330" y="2948625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931498" y="2954047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1108196" y="2199752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 flipH="1">
            <a:off x="1761494" y="2132203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" name="Oval 22"/>
          <p:cNvSpPr/>
          <p:nvPr/>
        </p:nvSpPr>
        <p:spPr>
          <a:xfrm flipH="1">
            <a:off x="2384040" y="2193502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" name="Oval 23"/>
          <p:cNvSpPr/>
          <p:nvPr/>
        </p:nvSpPr>
        <p:spPr>
          <a:xfrm flipH="1">
            <a:off x="3002470" y="2287777"/>
            <a:ext cx="432916" cy="432916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" name="Oval 24"/>
          <p:cNvSpPr/>
          <p:nvPr/>
        </p:nvSpPr>
        <p:spPr>
          <a:xfrm flipH="1">
            <a:off x="1038591" y="1412295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6" name="Oval 25"/>
          <p:cNvSpPr/>
          <p:nvPr/>
        </p:nvSpPr>
        <p:spPr>
          <a:xfrm flipH="1">
            <a:off x="1791235" y="1340328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" name="Oval 26"/>
          <p:cNvSpPr/>
          <p:nvPr/>
        </p:nvSpPr>
        <p:spPr>
          <a:xfrm flipH="1">
            <a:off x="2498991" y="1470945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" name="Oval 27"/>
          <p:cNvSpPr/>
          <p:nvPr/>
        </p:nvSpPr>
        <p:spPr>
          <a:xfrm flipH="1">
            <a:off x="3161558" y="1709847"/>
            <a:ext cx="413238" cy="413239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flipH="1">
            <a:off x="993166" y="681379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 flipH="1">
            <a:off x="1846932" y="535967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flipH="1">
            <a:off x="2636304" y="677265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330070" y="1173066"/>
            <a:ext cx="373882" cy="3738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76593" y="1360007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449043" y="865739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931500" y="726899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75194" y="865739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28199" y="4318810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 rot="3223901" flipH="1">
            <a:off x="166354" y="2820215"/>
            <a:ext cx="387346" cy="39650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5" name="Oval 44"/>
          <p:cNvSpPr/>
          <p:nvPr/>
        </p:nvSpPr>
        <p:spPr>
          <a:xfrm rot="3223901" flipH="1">
            <a:off x="165977" y="2624332"/>
            <a:ext cx="314849" cy="314848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323400" y="2781756"/>
            <a:ext cx="28306" cy="279903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Oval 47"/>
          <p:cNvSpPr/>
          <p:nvPr/>
        </p:nvSpPr>
        <p:spPr>
          <a:xfrm flipH="1">
            <a:off x="1771288" y="4770224"/>
            <a:ext cx="863683" cy="863682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9" name="Oval 48"/>
          <p:cNvSpPr/>
          <p:nvPr/>
        </p:nvSpPr>
        <p:spPr>
          <a:xfrm flipH="1">
            <a:off x="2305471" y="4788999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0" name="Oval 49"/>
          <p:cNvSpPr/>
          <p:nvPr/>
        </p:nvSpPr>
        <p:spPr>
          <a:xfrm flipH="1">
            <a:off x="1269159" y="4788999"/>
            <a:ext cx="826130" cy="826131"/>
          </a:xfrm>
          <a:prstGeom prst="ellips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723854" y="3426571"/>
            <a:ext cx="261257" cy="1799065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407827" y="3426568"/>
            <a:ext cx="264192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208743" y="3426569"/>
            <a:ext cx="246372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1920849" y="3426568"/>
            <a:ext cx="282280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72019" y="5225637"/>
            <a:ext cx="1051836" cy="0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355122" y="3008580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405295" y="2936523"/>
            <a:ext cx="541093" cy="500096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465350" y="5814873"/>
            <a:ext cx="0" cy="564383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950747" y="6359351"/>
            <a:ext cx="514603" cy="0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950747" y="5814873"/>
            <a:ext cx="0" cy="564381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959620" y="5835119"/>
            <a:ext cx="505729" cy="0"/>
          </a:xfrm>
          <a:prstGeom prst="line">
            <a:avLst/>
          </a:prstGeom>
          <a:noFill/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Oval 65"/>
          <p:cNvSpPr/>
          <p:nvPr/>
        </p:nvSpPr>
        <p:spPr>
          <a:xfrm rot="5400000" flipH="1">
            <a:off x="1896559" y="578618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2417207" y="578618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 flipH="1">
            <a:off x="2417936" y="630828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1894047" y="631015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151572" y="517826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302511" y="296326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270659" y="273168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3467413" y="131081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323833" y="186817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169539" y="245504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2777322" y="80715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2650993" y="162270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2543657" y="235614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1922524" y="229194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1981723" y="67078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1952199" y="149901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123773" y="81321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195414" y="156669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270432" y="236175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47255" y="3582422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579006" y="427200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302511" y="352216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949828" y="2947362"/>
            <a:ext cx="501151" cy="488029"/>
          </a:xfrm>
          <a:prstGeom prst="line">
            <a:avLst/>
          </a:prstGeom>
          <a:noFill/>
          <a:ln w="44450">
            <a:solidFill>
              <a:srgbClr val="BFBFB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5" name="TextBox 174"/>
          <p:cNvSpPr txBox="1"/>
          <p:nvPr/>
        </p:nvSpPr>
        <p:spPr>
          <a:xfrm>
            <a:off x="1724602" y="2548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6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300535" y="256319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9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732607" y="257398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12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113750" y="257625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3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031403" y="184353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63901" y="102564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764134" y="9120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8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398843" y="104995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039696" y="141585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75748" y="4536105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0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35417" y="379932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2897524" y="199416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B3516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235" name="TextBox 234"/>
          <p:cNvSpPr txBox="1"/>
          <p:nvPr/>
        </p:nvSpPr>
        <p:spPr>
          <a:xfrm>
            <a:off x="2297482" y="186550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10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745678" y="177064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7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59714" y="3107850"/>
            <a:ext cx="308880" cy="326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2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977952" y="3799292"/>
                <a:ext cx="4156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𝟏𝟕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952" y="3799292"/>
                <a:ext cx="415635" cy="323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1447929" y="3816082"/>
                <a:ext cx="4156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29" y="3816082"/>
                <a:ext cx="415635" cy="323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2253333" y="4315097"/>
                <a:ext cx="4156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333" y="4315097"/>
                <a:ext cx="415635" cy="323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492503" y="3785915"/>
                <a:ext cx="4156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𝟏𝟗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503" y="3785915"/>
                <a:ext cx="415635" cy="3231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flipV="1">
            <a:off x="1672019" y="3426568"/>
            <a:ext cx="252794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1724095" y="4326102"/>
                <a:ext cx="41563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95" y="4326102"/>
                <a:ext cx="41563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1606381" y="5182396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2456593" y="3426568"/>
            <a:ext cx="267262" cy="1799068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2669324" y="5173858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414303" y="342656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405295" y="3435187"/>
            <a:ext cx="1557739" cy="0"/>
          </a:xfrm>
          <a:prstGeom prst="line">
            <a:avLst/>
          </a:prstGeom>
          <a:noFill/>
          <a:ln w="44450">
            <a:solidFill>
              <a:srgbClr val="3D8377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790642" y="761269"/>
                <a:ext cx="5139747" cy="5914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400"/>
                  </a:lnSpc>
                  <a:spcAft>
                    <a:spcPts val="600"/>
                  </a:spcAft>
                </a:pPr>
                <a:r>
                  <a:rPr lang="en-US" sz="105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shape-unit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 betas its shape depends on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0: “thumb1”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15, 16, 17,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0, 1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1: “thumb2”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15, 16, 17,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0, 1,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1, 2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2: “thumb3”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15, 16, 17,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0, 1, 2,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2, 3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3: “index1”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4, 5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4: “index2”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3, 4,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5, 6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5: “index3”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3, 4, 5,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6, 7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6: “middle1”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8, 9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7: “middle2”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6, 7,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9, 10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8: “middle3”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6, 7, 8,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10, 11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9: “ring1”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24, 25, 26,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12, 13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10: “ring2”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24, 25, 26,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9, 10,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13, 14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11: “ring3”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24, 25, 26,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9, 10, 11,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14, 15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12: “pinky1”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16, 17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13: “pinky2”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12, 13,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17, 18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14: “pinky3”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12, 13, 14,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18, 19</a:t>
                </a:r>
                <a:endParaRPr lang="en-US" sz="1050" b="1" dirty="0">
                  <a:solidFill>
                    <a:srgbClr val="B3516D"/>
                  </a:solidFill>
                  <a:latin typeface="Cambria" panose="02040503050406030204" pitchFamily="18" charset="0"/>
                </a:endParaRP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15: “palm-top-left”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30, 31, 32, 33, 34, 35,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20, 21, 24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16: “palm-bottom-left”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30, 31, 32, 33, 34, 35,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21, 24, 25 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17: “palm-middle”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21, 22, 25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18: “palm-bottom-right”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30, 31, 32, 33, 36, 37,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22, 25, 26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19: “palm-top-right”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30, 31, 32, 33, 36, 37,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22, 23, 26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20: “membrane-index-middle-top”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3, 6,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18, 19, 20, 21, 22, 23,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20</a:t>
                </a:r>
                <a:b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</a:b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21: “membrane-index-middle-bottom”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</a:t>
                </a:r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21, 22, 23,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30, 31, 32, 33,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20, 21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22: “membrane-middle-ring-top”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21, 22, 23,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24, 25, 26 ,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30, 31, 32, 33,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22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 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23: “membrane-middle-ring-bottom”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21, 22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24: “membrane-ring-pinky-top”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9, 12,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 24, 25, 26, 27, 28, 29,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32, 33, 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23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25: “membrane-ring-pinky-bottom” </a:t>
                </a:r>
                <a14:m>
                  <m:oMath xmlns:m="http://schemas.openxmlformats.org/officeDocument/2006/math">
                    <m:r>
                      <a:rPr lang="en-US" sz="105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24, 25, 26,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30, 31, 32, 33,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 22, 23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26: “membrane-thumb-middle”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15, 16, 17,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38, 39,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42,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 0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27: “wrist”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40, 41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70B49C"/>
                    </a:solidFill>
                    <a:latin typeface="Cambria" panose="02040503050406030204" pitchFamily="18" charset="0"/>
                  </a:rPr>
                  <a:t>28: “membrane-thumb-left” </a:t>
                </a:r>
                <a14:m>
                  <m:oMath xmlns:m="http://schemas.openxmlformats.org/officeDocument/2006/math">
                    <m:r>
                      <a:rPr lang="en-US" sz="105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</a:t>
                </a:r>
                <a:r>
                  <a:rPr lang="en-US" sz="1050" b="1" dirty="0">
                    <a:solidFill>
                      <a:srgbClr val="3D8377"/>
                    </a:solidFill>
                    <a:latin typeface="Cambria" panose="02040503050406030204" pitchFamily="18" charset="0"/>
                  </a:rPr>
                  <a:t>15, 16, 17,</a:t>
                </a:r>
                <a:r>
                  <a:rPr lang="en-US" sz="105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38, 39, </a:t>
                </a:r>
                <a:r>
                  <a:rPr lang="en-US" sz="105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42,</a:t>
                </a:r>
                <a:r>
                  <a:rPr lang="en-US" sz="1050" b="1" dirty="0">
                    <a:solidFill>
                      <a:srgbClr val="DC887A"/>
                    </a:solidFill>
                    <a:latin typeface="Cambria" panose="02040503050406030204" pitchFamily="18" charset="0"/>
                  </a:rPr>
                  <a:t> 0</a:t>
                </a:r>
              </a:p>
              <a:p>
                <a:pPr>
                  <a:lnSpc>
                    <a:spcPts val="1400"/>
                  </a:lnSpc>
                </a:pPr>
                <a:r>
                  <a:rPr lang="en-US" sz="1050" b="1" dirty="0">
                    <a:solidFill>
                      <a:srgbClr val="B2B2B2"/>
                    </a:solidFill>
                    <a:latin typeface="Cambria" panose="02040503050406030204" pitchFamily="18" charset="0"/>
                  </a:rPr>
                  <a:t>+40</a:t>
                </a: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42" y="761269"/>
                <a:ext cx="5139747" cy="591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Rectangle 319"/>
          <p:cNvSpPr/>
          <p:nvPr/>
        </p:nvSpPr>
        <p:spPr>
          <a:xfrm>
            <a:off x="8782926" y="-1471"/>
            <a:ext cx="3218574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Shape Chains (Chain of Betas)</a:t>
            </a:r>
          </a:p>
        </p:txBody>
      </p:sp>
      <p:cxnSp>
        <p:nvCxnSpPr>
          <p:cNvPr id="323" name="Straight Connector 322"/>
          <p:cNvCxnSpPr/>
          <p:nvPr/>
        </p:nvCxnSpPr>
        <p:spPr>
          <a:xfrm flipV="1">
            <a:off x="5881122" y="5830222"/>
            <a:ext cx="523160" cy="542760"/>
          </a:xfrm>
          <a:prstGeom prst="lin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5323058" y="2950226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H="1">
            <a:off x="5886248" y="2953202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 flipV="1">
            <a:off x="6406004" y="2953564"/>
            <a:ext cx="66562" cy="46356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6463682" y="2933368"/>
            <a:ext cx="478241" cy="503399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8" name="Straight Connector 327"/>
          <p:cNvCxnSpPr/>
          <p:nvPr/>
        </p:nvCxnSpPr>
        <p:spPr>
          <a:xfrm flipV="1">
            <a:off x="6934067" y="2911211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5359172" y="3432820"/>
            <a:ext cx="1557739" cy="0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0" name="Straight Connector 329"/>
          <p:cNvCxnSpPr/>
          <p:nvPr/>
        </p:nvCxnSpPr>
        <p:spPr>
          <a:xfrm flipH="1">
            <a:off x="5333314" y="2939182"/>
            <a:ext cx="1728067" cy="0"/>
          </a:xfrm>
          <a:prstGeom prst="line">
            <a:avLst/>
          </a:prstGeom>
          <a:noFill/>
          <a:ln w="44450">
            <a:solidFill>
              <a:srgbClr val="D1D1D1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1" name="Oval 330"/>
          <p:cNvSpPr/>
          <p:nvPr/>
        </p:nvSpPr>
        <p:spPr>
          <a:xfrm flipH="1">
            <a:off x="4072401" y="3351790"/>
            <a:ext cx="456534" cy="45653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2" name="Oval 331"/>
          <p:cNvSpPr/>
          <p:nvPr/>
        </p:nvSpPr>
        <p:spPr>
          <a:xfrm flipH="1">
            <a:off x="4301132" y="4036164"/>
            <a:ext cx="561888" cy="5618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3" name="Oval 332"/>
          <p:cNvSpPr/>
          <p:nvPr/>
        </p:nvSpPr>
        <p:spPr>
          <a:xfrm flipH="1">
            <a:off x="4834251" y="4632485"/>
            <a:ext cx="700651" cy="70053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4" name="Oval 333"/>
          <p:cNvSpPr/>
          <p:nvPr/>
        </p:nvSpPr>
        <p:spPr>
          <a:xfrm flipH="1">
            <a:off x="6699878" y="3185091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5" name="Oval 334"/>
          <p:cNvSpPr/>
          <p:nvPr/>
        </p:nvSpPr>
        <p:spPr>
          <a:xfrm flipH="1">
            <a:off x="6171898" y="3185091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6" name="Oval 335"/>
          <p:cNvSpPr/>
          <p:nvPr/>
        </p:nvSpPr>
        <p:spPr>
          <a:xfrm flipH="1">
            <a:off x="5644891" y="3178016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7" name="Oval 336"/>
          <p:cNvSpPr/>
          <p:nvPr/>
        </p:nvSpPr>
        <p:spPr>
          <a:xfrm flipH="1">
            <a:off x="5129071" y="3185091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8" name="Oval 337"/>
          <p:cNvSpPr/>
          <p:nvPr/>
        </p:nvSpPr>
        <p:spPr>
          <a:xfrm flipH="1">
            <a:off x="6579118" y="3067466"/>
            <a:ext cx="713477" cy="71347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9" name="Oval 338"/>
          <p:cNvSpPr/>
          <p:nvPr/>
        </p:nvSpPr>
        <p:spPr>
          <a:xfrm flipH="1">
            <a:off x="6040223" y="3050999"/>
            <a:ext cx="732252" cy="73225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0" name="Oval 339"/>
          <p:cNvSpPr/>
          <p:nvPr/>
        </p:nvSpPr>
        <p:spPr>
          <a:xfrm flipH="1">
            <a:off x="5510135" y="3050999"/>
            <a:ext cx="732252" cy="73225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chemeClr val="lt1"/>
              </a:solidFill>
            </a:endParaRPr>
          </a:p>
        </p:txBody>
      </p:sp>
      <p:sp>
        <p:nvSpPr>
          <p:cNvPr id="341" name="Oval 340"/>
          <p:cNvSpPr/>
          <p:nvPr/>
        </p:nvSpPr>
        <p:spPr>
          <a:xfrm flipH="1">
            <a:off x="5004964" y="3070622"/>
            <a:ext cx="713477" cy="71347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42" name="Straight Connector 341"/>
          <p:cNvCxnSpPr/>
          <p:nvPr/>
        </p:nvCxnSpPr>
        <p:spPr>
          <a:xfrm flipH="1" flipV="1">
            <a:off x="5320924" y="2939182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V="1">
            <a:off x="6937207" y="2946258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V="1">
            <a:off x="5885375" y="2951680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Oval 344"/>
          <p:cNvSpPr/>
          <p:nvPr/>
        </p:nvSpPr>
        <p:spPr>
          <a:xfrm flipH="1">
            <a:off x="5062073" y="2197385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6" name="Oval 345"/>
          <p:cNvSpPr/>
          <p:nvPr/>
        </p:nvSpPr>
        <p:spPr>
          <a:xfrm flipH="1">
            <a:off x="5715371" y="2129836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7" name="Oval 346"/>
          <p:cNvSpPr/>
          <p:nvPr/>
        </p:nvSpPr>
        <p:spPr>
          <a:xfrm flipH="1">
            <a:off x="6337917" y="2191135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8" name="Oval 347"/>
          <p:cNvSpPr/>
          <p:nvPr/>
        </p:nvSpPr>
        <p:spPr>
          <a:xfrm flipH="1">
            <a:off x="6956347" y="2285410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9" name="Oval 348"/>
          <p:cNvSpPr/>
          <p:nvPr/>
        </p:nvSpPr>
        <p:spPr>
          <a:xfrm flipH="1">
            <a:off x="4992468" y="1409928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350" name="Oval 349"/>
          <p:cNvSpPr/>
          <p:nvPr/>
        </p:nvSpPr>
        <p:spPr>
          <a:xfrm flipH="1">
            <a:off x="5745112" y="1337961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1" name="Oval 350"/>
          <p:cNvSpPr/>
          <p:nvPr/>
        </p:nvSpPr>
        <p:spPr>
          <a:xfrm flipH="1">
            <a:off x="6452868" y="1468578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2" name="Oval 351"/>
          <p:cNvSpPr/>
          <p:nvPr/>
        </p:nvSpPr>
        <p:spPr>
          <a:xfrm flipH="1">
            <a:off x="7115435" y="1707480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3" name="Oval 352"/>
          <p:cNvSpPr>
            <a:spLocks noChangeAspect="1"/>
          </p:cNvSpPr>
          <p:nvPr/>
        </p:nvSpPr>
        <p:spPr>
          <a:xfrm flipH="1">
            <a:off x="4947043" y="679012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4" name="Oval 353"/>
          <p:cNvSpPr>
            <a:spLocks noChangeAspect="1"/>
          </p:cNvSpPr>
          <p:nvPr/>
        </p:nvSpPr>
        <p:spPr>
          <a:xfrm flipH="1">
            <a:off x="5800809" y="533600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5" name="Oval 354"/>
          <p:cNvSpPr>
            <a:spLocks noChangeAspect="1"/>
          </p:cNvSpPr>
          <p:nvPr/>
        </p:nvSpPr>
        <p:spPr>
          <a:xfrm flipH="1">
            <a:off x="6590181" y="674898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6" name="Oval 355"/>
          <p:cNvSpPr>
            <a:spLocks noChangeAspect="1"/>
          </p:cNvSpPr>
          <p:nvPr/>
        </p:nvSpPr>
        <p:spPr>
          <a:xfrm flipH="1">
            <a:off x="7283947" y="1170699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61" name="Straight Connector 360"/>
          <p:cNvCxnSpPr/>
          <p:nvPr/>
        </p:nvCxnSpPr>
        <p:spPr>
          <a:xfrm flipV="1">
            <a:off x="6930470" y="1357640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V="1">
            <a:off x="6402920" y="863372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5885377" y="724532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>
            <a:off x="5129071" y="863372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4582076" y="4316443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Oval 367"/>
          <p:cNvSpPr/>
          <p:nvPr/>
        </p:nvSpPr>
        <p:spPr>
          <a:xfrm rot="3223901" flipH="1">
            <a:off x="4120231" y="2817848"/>
            <a:ext cx="387346" cy="39650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9" name="Oval 368"/>
          <p:cNvSpPr/>
          <p:nvPr/>
        </p:nvSpPr>
        <p:spPr>
          <a:xfrm rot="3223901" flipH="1">
            <a:off x="4119854" y="2621965"/>
            <a:ext cx="314849" cy="314848"/>
          </a:xfrm>
          <a:prstGeom prst="ellipse">
            <a:avLst/>
          </a:prstGeom>
          <a:noFill/>
          <a:ln w="44450">
            <a:solidFill>
              <a:srgbClr val="D4D4D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0" name="Straight Connector 369"/>
          <p:cNvCxnSpPr>
            <a:endCxn id="395" idx="2"/>
          </p:cNvCxnSpPr>
          <p:nvPr/>
        </p:nvCxnSpPr>
        <p:spPr>
          <a:xfrm>
            <a:off x="4277277" y="2779389"/>
            <a:ext cx="28306" cy="279903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2" name="Oval 371"/>
          <p:cNvSpPr/>
          <p:nvPr/>
        </p:nvSpPr>
        <p:spPr>
          <a:xfrm flipH="1">
            <a:off x="5725165" y="4767857"/>
            <a:ext cx="863683" cy="8636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3" name="Oval 372"/>
          <p:cNvSpPr/>
          <p:nvPr/>
        </p:nvSpPr>
        <p:spPr>
          <a:xfrm flipH="1">
            <a:off x="6259348" y="4786632"/>
            <a:ext cx="826130" cy="82613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74" name="Oval 373"/>
          <p:cNvSpPr/>
          <p:nvPr/>
        </p:nvSpPr>
        <p:spPr>
          <a:xfrm flipH="1">
            <a:off x="5223036" y="4786632"/>
            <a:ext cx="826130" cy="82613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5" name="Straight Connector 374"/>
          <p:cNvCxnSpPr/>
          <p:nvPr/>
        </p:nvCxnSpPr>
        <p:spPr>
          <a:xfrm flipV="1">
            <a:off x="6677731" y="3424204"/>
            <a:ext cx="261257" cy="1799065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6" name="Straight Connector 375"/>
          <p:cNvCxnSpPr/>
          <p:nvPr/>
        </p:nvCxnSpPr>
        <p:spPr>
          <a:xfrm>
            <a:off x="5361704" y="3424201"/>
            <a:ext cx="264192" cy="1799068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7" name="Straight Connector 376"/>
          <p:cNvCxnSpPr/>
          <p:nvPr/>
        </p:nvCxnSpPr>
        <p:spPr>
          <a:xfrm flipV="1">
            <a:off x="6162620" y="3424202"/>
            <a:ext cx="246372" cy="1799068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8" name="Straight Connector 377"/>
          <p:cNvCxnSpPr/>
          <p:nvPr/>
        </p:nvCxnSpPr>
        <p:spPr>
          <a:xfrm flipH="1" flipV="1">
            <a:off x="5874726" y="3424201"/>
            <a:ext cx="282280" cy="1799068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9" name="Straight Connector 378"/>
          <p:cNvCxnSpPr/>
          <p:nvPr/>
        </p:nvCxnSpPr>
        <p:spPr>
          <a:xfrm flipH="1" flipV="1">
            <a:off x="6410470" y="3424201"/>
            <a:ext cx="267262" cy="1799068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0" name="Straight Connector 379"/>
          <p:cNvCxnSpPr/>
          <p:nvPr/>
        </p:nvCxnSpPr>
        <p:spPr>
          <a:xfrm flipV="1">
            <a:off x="5625896" y="3424201"/>
            <a:ext cx="252794" cy="1799068"/>
          </a:xfrm>
          <a:prstGeom prst="line">
            <a:avLst/>
          </a:prstGeom>
          <a:noFill/>
          <a:ln w="44450">
            <a:solidFill>
              <a:srgbClr val="9ACAB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4308999" y="3006213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V="1">
            <a:off x="5359172" y="2934156"/>
            <a:ext cx="541093" cy="500096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6419227" y="5812506"/>
            <a:ext cx="0" cy="564383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5904624" y="6356984"/>
            <a:ext cx="514603" cy="0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5904624" y="5812506"/>
            <a:ext cx="0" cy="564381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7" name="Straight Connector 386"/>
          <p:cNvCxnSpPr/>
          <p:nvPr/>
        </p:nvCxnSpPr>
        <p:spPr>
          <a:xfrm>
            <a:off x="5913497" y="5832752"/>
            <a:ext cx="505729" cy="0"/>
          </a:xfrm>
          <a:prstGeom prst="line">
            <a:avLst/>
          </a:prstGeom>
          <a:noFill/>
          <a:ln w="44450">
            <a:solidFill>
              <a:srgbClr val="BD5774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0" name="Oval 389"/>
          <p:cNvSpPr/>
          <p:nvPr/>
        </p:nvSpPr>
        <p:spPr>
          <a:xfrm rot="5400000" flipH="1">
            <a:off x="5850436" y="5783818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 rot="5400000" flipH="1">
            <a:off x="6371084" y="5783818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 rot="5400000" flipH="1">
            <a:off x="6371813" y="6305917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 rot="5400000" flipH="1">
            <a:off x="5847924" y="6307789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 rot="5400000" flipH="1">
            <a:off x="6105449" y="517590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 rot="5400000" flipH="1">
            <a:off x="4256388" y="296090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 rot="5400000" flipH="1">
            <a:off x="4224536" y="2729313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/>
          <p:cNvSpPr/>
          <p:nvPr/>
        </p:nvSpPr>
        <p:spPr>
          <a:xfrm rot="5400000" flipH="1">
            <a:off x="5835652" y="3375313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/>
          <p:cNvSpPr/>
          <p:nvPr/>
        </p:nvSpPr>
        <p:spPr>
          <a:xfrm rot="5400000" flipH="1">
            <a:off x="7421290" y="130844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 rot="5400000" flipH="1">
            <a:off x="7277710" y="186580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/>
          <p:cNvSpPr/>
          <p:nvPr/>
        </p:nvSpPr>
        <p:spPr>
          <a:xfrm rot="5400000" flipH="1">
            <a:off x="7123416" y="245267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/>
          <p:cNvSpPr/>
          <p:nvPr/>
        </p:nvSpPr>
        <p:spPr>
          <a:xfrm rot="5400000" flipH="1">
            <a:off x="6731199" y="80478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/>
          <p:cNvSpPr/>
          <p:nvPr/>
        </p:nvSpPr>
        <p:spPr>
          <a:xfrm rot="5400000" flipH="1">
            <a:off x="6604870" y="162033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/>
          <p:cNvSpPr/>
          <p:nvPr/>
        </p:nvSpPr>
        <p:spPr>
          <a:xfrm rot="5400000" flipH="1">
            <a:off x="6497534" y="2353773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/>
          <p:cNvSpPr/>
          <p:nvPr/>
        </p:nvSpPr>
        <p:spPr>
          <a:xfrm rot="5400000" flipH="1">
            <a:off x="5876401" y="228957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/>
          <p:cNvSpPr/>
          <p:nvPr/>
        </p:nvSpPr>
        <p:spPr>
          <a:xfrm rot="5400000" flipH="1">
            <a:off x="5935600" y="66841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/>
          <p:cNvSpPr/>
          <p:nvPr/>
        </p:nvSpPr>
        <p:spPr>
          <a:xfrm rot="5400000" flipH="1">
            <a:off x="5906076" y="1496648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/>
          <p:cNvSpPr/>
          <p:nvPr/>
        </p:nvSpPr>
        <p:spPr>
          <a:xfrm rot="5400000" flipH="1">
            <a:off x="5077650" y="81085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/>
          <p:cNvSpPr/>
          <p:nvPr/>
        </p:nvSpPr>
        <p:spPr>
          <a:xfrm rot="5400000" flipH="1">
            <a:off x="5149291" y="1564326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/>
          <p:cNvSpPr/>
          <p:nvPr/>
        </p:nvSpPr>
        <p:spPr>
          <a:xfrm rot="5400000" flipH="1">
            <a:off x="5224309" y="2359388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" name="Straight Connector 409"/>
          <p:cNvCxnSpPr/>
          <p:nvPr/>
        </p:nvCxnSpPr>
        <p:spPr>
          <a:xfrm>
            <a:off x="4301132" y="3580055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>
          <a:xfrm rot="5400000" flipH="1">
            <a:off x="4532883" y="426963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/>
          <p:cNvSpPr/>
          <p:nvPr/>
        </p:nvSpPr>
        <p:spPr>
          <a:xfrm rot="5400000" flipH="1">
            <a:off x="4256388" y="3519797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4" name="Straight Connector 413"/>
          <p:cNvCxnSpPr/>
          <p:nvPr/>
        </p:nvCxnSpPr>
        <p:spPr>
          <a:xfrm>
            <a:off x="5903705" y="2944995"/>
            <a:ext cx="501151" cy="488029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5" name="Oval 414"/>
          <p:cNvSpPr/>
          <p:nvPr/>
        </p:nvSpPr>
        <p:spPr>
          <a:xfrm rot="5400000" flipH="1">
            <a:off x="6362088" y="3384478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/>
          <p:cNvSpPr/>
          <p:nvPr/>
        </p:nvSpPr>
        <p:spPr>
          <a:xfrm rot="5400000" flipH="1">
            <a:off x="5280366" y="2884717"/>
            <a:ext cx="98390" cy="98391"/>
          </a:xfrm>
          <a:prstGeom prst="ellipse">
            <a:avLst/>
          </a:prstGeom>
          <a:solidFill>
            <a:srgbClr val="9F9F9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/>
          <p:cNvSpPr/>
          <p:nvPr/>
        </p:nvSpPr>
        <p:spPr>
          <a:xfrm rot="5400000" flipH="1">
            <a:off x="7008887" y="2889712"/>
            <a:ext cx="98390" cy="98391"/>
          </a:xfrm>
          <a:prstGeom prst="ellipse">
            <a:avLst/>
          </a:prstGeom>
          <a:solidFill>
            <a:srgbClr val="9F9F9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/>
          <p:cNvSpPr/>
          <p:nvPr/>
        </p:nvSpPr>
        <p:spPr>
          <a:xfrm rot="5400000" flipH="1">
            <a:off x="6427814" y="2882315"/>
            <a:ext cx="98390" cy="98391"/>
          </a:xfrm>
          <a:prstGeom prst="ellipse">
            <a:avLst/>
          </a:prstGeom>
          <a:solidFill>
            <a:srgbClr val="9F9F9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/>
          <p:cNvSpPr/>
          <p:nvPr/>
        </p:nvSpPr>
        <p:spPr>
          <a:xfrm rot="5400000" flipH="1">
            <a:off x="5853103" y="2886984"/>
            <a:ext cx="98390" cy="98391"/>
          </a:xfrm>
          <a:prstGeom prst="ellipse">
            <a:avLst/>
          </a:prstGeom>
          <a:solidFill>
            <a:srgbClr val="9F9F9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/>
          <p:cNvSpPr>
            <a:spLocks noChangeAspect="1"/>
          </p:cNvSpPr>
          <p:nvPr/>
        </p:nvSpPr>
        <p:spPr>
          <a:xfrm rot="5400000" flipH="1">
            <a:off x="6623201" y="5171491"/>
            <a:ext cx="107999" cy="108000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/>
          <p:cNvSpPr>
            <a:spLocks noChangeAspect="1"/>
          </p:cNvSpPr>
          <p:nvPr/>
        </p:nvSpPr>
        <p:spPr>
          <a:xfrm rot="5400000" flipH="1">
            <a:off x="5560258" y="5180029"/>
            <a:ext cx="107999" cy="108000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TextBox 429"/>
          <p:cNvSpPr txBox="1"/>
          <p:nvPr/>
        </p:nvSpPr>
        <p:spPr>
          <a:xfrm>
            <a:off x="5678479" y="254602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6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1" name="TextBox 430"/>
          <p:cNvSpPr txBox="1"/>
          <p:nvPr/>
        </p:nvSpPr>
        <p:spPr>
          <a:xfrm>
            <a:off x="6254412" y="256083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9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6686484" y="25716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12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5067627" y="257389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3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4" name="TextBox 433"/>
          <p:cNvSpPr txBox="1"/>
          <p:nvPr/>
        </p:nvSpPr>
        <p:spPr>
          <a:xfrm>
            <a:off x="4985280" y="184117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4917778" y="102327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5718011" y="90970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8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6352720" y="104759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6993573" y="14134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14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9" name="TextBox 438"/>
              <p:cNvSpPr txBox="1"/>
              <p:nvPr/>
            </p:nvSpPr>
            <p:spPr>
              <a:xfrm>
                <a:off x="5181973" y="3476611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𝟏𝟗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439" name="TextBox 4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973" y="3476611"/>
                <a:ext cx="457176" cy="7026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" name="TextBox 439"/>
              <p:cNvSpPr txBox="1"/>
              <p:nvPr/>
            </p:nvSpPr>
            <p:spPr>
              <a:xfrm>
                <a:off x="5647411" y="3476039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3D837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e>
                        </m:mr>
                      </m:m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440" name="TextBox 4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411" y="3476039"/>
                <a:ext cx="457176" cy="7026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1" name="TextBox 440"/>
              <p:cNvSpPr txBox="1"/>
              <p:nvPr/>
            </p:nvSpPr>
            <p:spPr>
              <a:xfrm>
                <a:off x="4864768" y="4992343"/>
                <a:ext cx="457176" cy="70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sz="150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e>
                        </m:mr>
                        <m:mr>
                          <m:e>
                            <m:r>
                              <a:rPr lang="en-US" sz="1500" b="1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</m:m>
                    </m:oMath>
                  </m:oMathPara>
                </a14:m>
                <a:endParaRPr lang="fr-CH" sz="1500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441" name="TextBox 4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768" y="4992343"/>
                <a:ext cx="457176" cy="7061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2" name="TextBox 441"/>
              <p:cNvSpPr txBox="1"/>
              <p:nvPr/>
            </p:nvSpPr>
            <p:spPr>
              <a:xfrm>
                <a:off x="6153099" y="3470389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3D837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442" name="TextBox 4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099" y="3470389"/>
                <a:ext cx="457176" cy="7026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3" name="TextBox 442"/>
              <p:cNvSpPr txBox="1"/>
              <p:nvPr/>
            </p:nvSpPr>
            <p:spPr>
              <a:xfrm>
                <a:off x="6650117" y="3489127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𝟐𝟖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𝟐𝟗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443" name="TextBox 4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17" y="3489127"/>
                <a:ext cx="457176" cy="70269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4" name="TextBox 443"/>
          <p:cNvSpPr txBox="1"/>
          <p:nvPr/>
        </p:nvSpPr>
        <p:spPr>
          <a:xfrm>
            <a:off x="4629625" y="453373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0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5" name="TextBox 444"/>
              <p:cNvSpPr txBox="1"/>
              <p:nvPr/>
            </p:nvSpPr>
            <p:spPr>
              <a:xfrm>
                <a:off x="6956365" y="3280345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445" name="TextBox 4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365" y="3280345"/>
                <a:ext cx="771365" cy="3231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TextBox 445"/>
              <p:cNvSpPr txBox="1"/>
              <p:nvPr/>
            </p:nvSpPr>
            <p:spPr>
              <a:xfrm>
                <a:off x="4595456" y="3251962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446" name="TextBox 4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456" y="3251962"/>
                <a:ext cx="771365" cy="3231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7" name="Oval 446"/>
          <p:cNvSpPr>
            <a:spLocks noChangeAspect="1"/>
          </p:cNvSpPr>
          <p:nvPr/>
        </p:nvSpPr>
        <p:spPr>
          <a:xfrm rot="5400000" flipH="1">
            <a:off x="6841036" y="3339963"/>
            <a:ext cx="187991" cy="187992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>
            <a:spLocks noChangeAspect="1"/>
          </p:cNvSpPr>
          <p:nvPr/>
        </p:nvSpPr>
        <p:spPr>
          <a:xfrm rot="5400000" flipH="1">
            <a:off x="6880066" y="3377975"/>
            <a:ext cx="107999" cy="108000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>
            <a:spLocks noChangeAspect="1"/>
          </p:cNvSpPr>
          <p:nvPr/>
        </p:nvSpPr>
        <p:spPr>
          <a:xfrm rot="5400000" flipH="1">
            <a:off x="5274959" y="3331386"/>
            <a:ext cx="187991" cy="187992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>
            <a:spLocks noChangeAspect="1"/>
          </p:cNvSpPr>
          <p:nvPr/>
        </p:nvSpPr>
        <p:spPr>
          <a:xfrm rot="5400000" flipH="1">
            <a:off x="5315922" y="3375005"/>
            <a:ext cx="107999" cy="108000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TextBox 450"/>
          <p:cNvSpPr txBox="1"/>
          <p:nvPr/>
        </p:nvSpPr>
        <p:spPr>
          <a:xfrm>
            <a:off x="4084179" y="371905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52" name="TextBox 451"/>
          <p:cNvSpPr txBox="1"/>
          <p:nvPr/>
        </p:nvSpPr>
        <p:spPr>
          <a:xfrm>
            <a:off x="6851401" y="199179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B3516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453" name="TextBox 452"/>
          <p:cNvSpPr txBox="1"/>
          <p:nvPr/>
        </p:nvSpPr>
        <p:spPr>
          <a:xfrm>
            <a:off x="6251359" y="186313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10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54" name="TextBox 453"/>
          <p:cNvSpPr txBox="1"/>
          <p:nvPr/>
        </p:nvSpPr>
        <p:spPr>
          <a:xfrm>
            <a:off x="5699555" y="1768275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7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55" name="TextBox 454"/>
          <p:cNvSpPr txBox="1"/>
          <p:nvPr/>
        </p:nvSpPr>
        <p:spPr>
          <a:xfrm>
            <a:off x="4013591" y="3105483"/>
            <a:ext cx="308880" cy="326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2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6" name="TextBox 455"/>
              <p:cNvSpPr txBox="1"/>
              <p:nvPr/>
            </p:nvSpPr>
            <p:spPr>
              <a:xfrm>
                <a:off x="5221558" y="5223106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456" name="TextBox 4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558" y="5223106"/>
                <a:ext cx="771365" cy="3231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7" name="TextBox 456"/>
              <p:cNvSpPr txBox="1"/>
              <p:nvPr/>
            </p:nvSpPr>
            <p:spPr>
              <a:xfrm>
                <a:off x="6306567" y="5206878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𝟑𝟕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457" name="TextBox 4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567" y="5206878"/>
                <a:ext cx="771365" cy="3231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8" name="Rectangle 457"/>
          <p:cNvSpPr/>
          <p:nvPr/>
        </p:nvSpPr>
        <p:spPr>
          <a:xfrm>
            <a:off x="5467844" y="2172"/>
            <a:ext cx="1424786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Betas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201416" y="3958538"/>
            <a:ext cx="8686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/>
          <p:cNvSpPr txBox="1"/>
          <p:nvPr/>
        </p:nvSpPr>
        <p:spPr>
          <a:xfrm>
            <a:off x="4838165" y="479951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0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4293524" y="420290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4037401" y="287629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3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031484" y="34372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114026" y="308223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4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5008346" y="223647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5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4935551" y="145103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6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874720" y="70051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7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5635850" y="307865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8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5665704" y="218249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9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5554062" y="138514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10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5586213" y="5255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11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161422" y="219812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13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6264908" y="146407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14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398723" y="67402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dirty="0">
                <a:solidFill>
                  <a:srgbClr val="DC887A"/>
                </a:solidFill>
              </a:rPr>
              <a:t>15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6076326" y="308844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12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6576325" y="310056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16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6789653" y="228225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17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6954830" y="169970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18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093376" y="111314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19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4973577" y="339591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20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6429520" y="340018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23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5430715" y="33969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21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263665" y="495430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24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781604" y="496040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25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5954565" y="340150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22</a:t>
            </a:r>
            <a:endParaRPr lang="fr-CH" dirty="0">
              <a:solidFill>
                <a:srgbClr val="DC887A"/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6312339" y="495722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DC887A"/>
                </a:solidFill>
              </a:rPr>
              <a:t>26</a:t>
            </a:r>
            <a:endParaRPr lang="fr-CH" dirty="0">
              <a:solidFill>
                <a:srgbClr val="DC887A"/>
              </a:solidFill>
            </a:endParaRPr>
          </a:p>
        </p:txBody>
      </p:sp>
      <p:cxnSp>
        <p:nvCxnSpPr>
          <p:cNvPr id="312" name="Straight Connector 311"/>
          <p:cNvCxnSpPr/>
          <p:nvPr/>
        </p:nvCxnSpPr>
        <p:spPr>
          <a:xfrm>
            <a:off x="1369732" y="295470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H="1">
            <a:off x="1932922" y="295767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 flipV="1">
            <a:off x="2980741" y="291568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1379988" y="2943659"/>
            <a:ext cx="1728067" cy="0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6" name="Straight Connector 315"/>
          <p:cNvCxnSpPr/>
          <p:nvPr/>
        </p:nvCxnSpPr>
        <p:spPr>
          <a:xfrm flipH="1" flipV="1">
            <a:off x="1367598" y="294365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 flipV="1">
            <a:off x="1405846" y="2938633"/>
            <a:ext cx="541093" cy="500096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8" name="Straight Connector 317"/>
          <p:cNvCxnSpPr/>
          <p:nvPr/>
        </p:nvCxnSpPr>
        <p:spPr>
          <a:xfrm>
            <a:off x="1950379" y="2949472"/>
            <a:ext cx="501151" cy="488029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414854" y="342867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2510356" y="2937845"/>
            <a:ext cx="478241" cy="503399"/>
          </a:xfrm>
          <a:prstGeom prst="line">
            <a:avLst/>
          </a:prstGeom>
          <a:noFill/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7" name="Straight Connector 356"/>
          <p:cNvCxnSpPr/>
          <p:nvPr/>
        </p:nvCxnSpPr>
        <p:spPr>
          <a:xfrm flipV="1">
            <a:off x="1932049" y="2956157"/>
            <a:ext cx="19249" cy="472520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V="1">
            <a:off x="2452678" y="2958041"/>
            <a:ext cx="66562" cy="463561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V="1">
            <a:off x="2983881" y="2950735"/>
            <a:ext cx="115682" cy="463923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>
            <a:cxnSpLocks noChangeAspect="1"/>
          </p:cNvCxnSpPr>
          <p:nvPr/>
        </p:nvCxnSpPr>
        <p:spPr>
          <a:xfrm flipH="1" flipV="1">
            <a:off x="1366776" y="2943219"/>
            <a:ext cx="54472" cy="504000"/>
          </a:xfrm>
          <a:prstGeom prst="line">
            <a:avLst/>
          </a:prstGeom>
          <a:ln w="44450">
            <a:solidFill>
              <a:srgbClr val="89C1A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9" name="Oval 458"/>
          <p:cNvSpPr/>
          <p:nvPr/>
        </p:nvSpPr>
        <p:spPr>
          <a:xfrm rot="5400000" flipH="1">
            <a:off x="1327040" y="2889194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 rot="5400000" flipH="1">
            <a:off x="3055561" y="2894189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 rot="5400000" flipH="1">
            <a:off x="1899777" y="2891461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 rot="5400000" flipH="1">
            <a:off x="2408762" y="3388955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 rot="5400000" flipH="1">
            <a:off x="1882326" y="3379790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>
            <a:spLocks noChangeAspect="1"/>
          </p:cNvSpPr>
          <p:nvPr/>
        </p:nvSpPr>
        <p:spPr>
          <a:xfrm rot="5400000" flipH="1">
            <a:off x="1362596" y="3379482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 rot="5400000" flipH="1">
            <a:off x="2474488" y="2886792"/>
            <a:ext cx="98390" cy="98391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>
            <a:spLocks noChangeAspect="1"/>
          </p:cNvSpPr>
          <p:nvPr/>
        </p:nvSpPr>
        <p:spPr>
          <a:xfrm rot="5400000" flipH="1">
            <a:off x="2926740" y="3382452"/>
            <a:ext cx="107999" cy="108000"/>
          </a:xfrm>
          <a:prstGeom prst="ellipse">
            <a:avLst/>
          </a:prstGeom>
          <a:solidFill>
            <a:srgbClr val="D99A8F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TextBox 466"/>
          <p:cNvSpPr txBox="1"/>
          <p:nvPr/>
        </p:nvSpPr>
        <p:spPr>
          <a:xfrm>
            <a:off x="1343602" y="292778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20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68" name="TextBox 467"/>
          <p:cNvSpPr txBox="1"/>
          <p:nvPr/>
        </p:nvSpPr>
        <p:spPr>
          <a:xfrm>
            <a:off x="1573183" y="313791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21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69" name="TextBox 468"/>
          <p:cNvSpPr txBox="1"/>
          <p:nvPr/>
        </p:nvSpPr>
        <p:spPr>
          <a:xfrm>
            <a:off x="1901274" y="314454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23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70" name="TextBox 469"/>
          <p:cNvSpPr txBox="1"/>
          <p:nvPr/>
        </p:nvSpPr>
        <p:spPr>
          <a:xfrm>
            <a:off x="2120692" y="291922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22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71" name="TextBox 470"/>
          <p:cNvSpPr txBox="1"/>
          <p:nvPr/>
        </p:nvSpPr>
        <p:spPr>
          <a:xfrm>
            <a:off x="2417038" y="312517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25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72" name="TextBox 471"/>
          <p:cNvSpPr txBox="1"/>
          <p:nvPr/>
        </p:nvSpPr>
        <p:spPr>
          <a:xfrm>
            <a:off x="2674237" y="292778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24</a:t>
            </a:r>
            <a:endParaRPr lang="fr-CH" dirty="0">
              <a:solidFill>
                <a:srgbClr val="70B49C"/>
              </a:solidFill>
            </a:endParaRPr>
          </a:p>
        </p:txBody>
      </p:sp>
      <p:sp>
        <p:nvSpPr>
          <p:cNvPr id="474" name="TextBox 473"/>
          <p:cNvSpPr txBox="1"/>
          <p:nvPr/>
        </p:nvSpPr>
        <p:spPr>
          <a:xfrm>
            <a:off x="-97491" y="273196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28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1999920" y="591361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D5774"/>
                </a:solidFill>
              </a:rPr>
              <a:t>27</a:t>
            </a:r>
            <a:endParaRPr lang="fr-CH" dirty="0">
              <a:solidFill>
                <a:srgbClr val="BD577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6" name="TextBox 475"/>
              <p:cNvSpPr txBox="1"/>
              <p:nvPr/>
            </p:nvSpPr>
            <p:spPr>
              <a:xfrm>
                <a:off x="5957665" y="6320756"/>
                <a:ext cx="4571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BD5774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</m:oMath>
                  </m:oMathPara>
                </a14:m>
                <a:endParaRPr lang="fr-CH" dirty="0">
                  <a:solidFill>
                    <a:srgbClr val="BD5774"/>
                  </a:solidFill>
                </a:endParaRPr>
              </a:p>
            </p:txBody>
          </p:sp>
        </mc:Choice>
        <mc:Fallback xmlns="">
          <p:sp>
            <p:nvSpPr>
              <p:cNvPr id="476" name="TextBox 4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665" y="6320756"/>
                <a:ext cx="457176" cy="3231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7" name="TextBox 476"/>
              <p:cNvSpPr txBox="1"/>
              <p:nvPr/>
            </p:nvSpPr>
            <p:spPr>
              <a:xfrm>
                <a:off x="5478000" y="5899301"/>
                <a:ext cx="4571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BD5774"/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</m:oMath>
                  </m:oMathPara>
                </a14:m>
                <a:endParaRPr lang="fr-CH" dirty="0">
                  <a:solidFill>
                    <a:srgbClr val="BD5774"/>
                  </a:solidFill>
                </a:endParaRPr>
              </a:p>
            </p:txBody>
          </p:sp>
        </mc:Choice>
        <mc:Fallback xmlns="">
          <p:sp>
            <p:nvSpPr>
              <p:cNvPr id="477" name="TextBox 4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00" y="5899301"/>
                <a:ext cx="457176" cy="3231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8" name="TextBox 477"/>
          <p:cNvSpPr txBox="1"/>
          <p:nvPr/>
        </p:nvSpPr>
        <p:spPr>
          <a:xfrm>
            <a:off x="4153775" y="403199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42</a:t>
            </a:r>
            <a:endParaRPr lang="fr-CH" dirty="0">
              <a:solidFill>
                <a:srgbClr val="B3516D"/>
              </a:solidFill>
            </a:endParaRPr>
          </a:p>
        </p:txBody>
      </p:sp>
      <p:cxnSp>
        <p:nvCxnSpPr>
          <p:cNvPr id="427" name="Straight Connector 426"/>
          <p:cNvCxnSpPr>
            <a:cxnSpLocks noChangeAspect="1"/>
          </p:cNvCxnSpPr>
          <p:nvPr/>
        </p:nvCxnSpPr>
        <p:spPr>
          <a:xfrm flipH="1" flipV="1">
            <a:off x="4449641" y="3986642"/>
            <a:ext cx="368107" cy="72000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1" name="Oval 370"/>
          <p:cNvSpPr/>
          <p:nvPr/>
        </p:nvSpPr>
        <p:spPr>
          <a:xfrm flipH="1">
            <a:off x="5002769" y="3757332"/>
            <a:ext cx="314848" cy="31484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82" name="Straight Connector 481"/>
          <p:cNvCxnSpPr>
            <a:cxnSpLocks noChangeAspect="1"/>
          </p:cNvCxnSpPr>
          <p:nvPr/>
        </p:nvCxnSpPr>
        <p:spPr>
          <a:xfrm>
            <a:off x="4814649" y="4034916"/>
            <a:ext cx="360000" cy="937573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9" name="Straight Connector 478"/>
          <p:cNvCxnSpPr/>
          <p:nvPr/>
        </p:nvCxnSpPr>
        <p:spPr>
          <a:xfrm flipH="1">
            <a:off x="4832294" y="3889754"/>
            <a:ext cx="348201" cy="174624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8" name="Straight Connector 387"/>
          <p:cNvCxnSpPr/>
          <p:nvPr/>
        </p:nvCxnSpPr>
        <p:spPr>
          <a:xfrm>
            <a:off x="5157586" y="3905965"/>
            <a:ext cx="26989" cy="1076789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8" name="Oval 427"/>
          <p:cNvSpPr>
            <a:spLocks noChangeAspect="1"/>
          </p:cNvSpPr>
          <p:nvPr/>
        </p:nvSpPr>
        <p:spPr>
          <a:xfrm rot="5400000" flipH="1">
            <a:off x="5100448" y="3851965"/>
            <a:ext cx="107999" cy="108000"/>
          </a:xfrm>
          <a:prstGeom prst="ellipse">
            <a:avLst/>
          </a:prstGeom>
          <a:solidFill>
            <a:srgbClr val="99CDB5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/>
          <p:cNvSpPr/>
          <p:nvPr/>
        </p:nvSpPr>
        <p:spPr>
          <a:xfrm rot="5400000" flipH="1">
            <a:off x="4406460" y="3937446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/>
          <p:cNvSpPr/>
          <p:nvPr/>
        </p:nvSpPr>
        <p:spPr>
          <a:xfrm rot="5400000" flipH="1">
            <a:off x="4776884" y="4014595"/>
            <a:ext cx="98390" cy="98391"/>
          </a:xfrm>
          <a:prstGeom prst="ellipse">
            <a:avLst/>
          </a:prstGeom>
          <a:solidFill>
            <a:srgbClr val="B2B2B2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 rot="5400000" flipH="1">
            <a:off x="5121529" y="4918795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TextBox 472"/>
              <p:cNvSpPr txBox="1"/>
              <p:nvPr/>
            </p:nvSpPr>
            <p:spPr>
              <a:xfrm>
                <a:off x="4565567" y="3597470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𝟑𝟖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473" name="TextBox 4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567" y="3597470"/>
                <a:ext cx="771365" cy="3231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0" name="Oval 519"/>
          <p:cNvSpPr/>
          <p:nvPr/>
        </p:nvSpPr>
        <p:spPr>
          <a:xfrm flipH="1">
            <a:off x="781920" y="3972555"/>
            <a:ext cx="216458" cy="21645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21" name="Oval 520"/>
          <p:cNvSpPr/>
          <p:nvPr/>
        </p:nvSpPr>
        <p:spPr>
          <a:xfrm flipH="1">
            <a:off x="1066366" y="3773739"/>
            <a:ext cx="314848" cy="314849"/>
          </a:xfrm>
          <a:prstGeom prst="ellips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22" name="Straight Connector 521"/>
          <p:cNvCxnSpPr>
            <a:cxnSpLocks noChangeAspect="1"/>
          </p:cNvCxnSpPr>
          <p:nvPr/>
        </p:nvCxnSpPr>
        <p:spPr>
          <a:xfrm>
            <a:off x="878246" y="4051323"/>
            <a:ext cx="360000" cy="937573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3" name="Straight Connector 522"/>
          <p:cNvCxnSpPr/>
          <p:nvPr/>
        </p:nvCxnSpPr>
        <p:spPr>
          <a:xfrm flipH="1">
            <a:off x="895891" y="3906161"/>
            <a:ext cx="348201" cy="174624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4" name="Straight Connector 523"/>
          <p:cNvCxnSpPr/>
          <p:nvPr/>
        </p:nvCxnSpPr>
        <p:spPr>
          <a:xfrm>
            <a:off x="1221183" y="3922372"/>
            <a:ext cx="26989" cy="1076789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5" name="Oval 524"/>
          <p:cNvSpPr>
            <a:spLocks noChangeAspect="1"/>
          </p:cNvSpPr>
          <p:nvPr/>
        </p:nvSpPr>
        <p:spPr>
          <a:xfrm rot="5400000" flipH="1">
            <a:off x="1164045" y="3868372"/>
            <a:ext cx="107999" cy="108000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/>
          <p:cNvSpPr/>
          <p:nvPr/>
        </p:nvSpPr>
        <p:spPr>
          <a:xfrm rot="5400000" flipH="1">
            <a:off x="1185126" y="4935202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780590" y="422130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0B49C"/>
                </a:solidFill>
              </a:rPr>
              <a:t>26</a:t>
            </a:r>
            <a:endParaRPr lang="fr-CH" dirty="0">
              <a:solidFill>
                <a:srgbClr val="70B49C"/>
              </a:solidFill>
            </a:endParaRPr>
          </a:p>
        </p:txBody>
      </p:sp>
      <p:cxnSp>
        <p:nvCxnSpPr>
          <p:cNvPr id="516" name="Straight Connector 515"/>
          <p:cNvCxnSpPr>
            <a:cxnSpLocks noChangeAspect="1"/>
          </p:cNvCxnSpPr>
          <p:nvPr/>
        </p:nvCxnSpPr>
        <p:spPr>
          <a:xfrm flipH="1" flipV="1">
            <a:off x="513238" y="4003049"/>
            <a:ext cx="368107" cy="72000"/>
          </a:xfrm>
          <a:prstGeom prst="line">
            <a:avLst/>
          </a:prstGeom>
          <a:noFill/>
          <a:ln w="44450">
            <a:solidFill>
              <a:srgbClr val="93CDB8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6" name="Oval 525"/>
          <p:cNvSpPr/>
          <p:nvPr/>
        </p:nvSpPr>
        <p:spPr>
          <a:xfrm rot="5400000" flipH="1">
            <a:off x="470057" y="3953853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/>
          <p:cNvSpPr/>
          <p:nvPr/>
        </p:nvSpPr>
        <p:spPr>
          <a:xfrm rot="5400000" flipH="1">
            <a:off x="840481" y="4031002"/>
            <a:ext cx="98390" cy="98391"/>
          </a:xfrm>
          <a:prstGeom prst="ellipse">
            <a:avLst/>
          </a:prstGeom>
          <a:solidFill>
            <a:srgbClr val="E4A39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TextBox 366"/>
          <p:cNvSpPr txBox="1"/>
          <p:nvPr/>
        </p:nvSpPr>
        <p:spPr>
          <a:xfrm>
            <a:off x="4253060" y="2678524"/>
            <a:ext cx="7264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43, 44</a:t>
            </a:r>
            <a:endParaRPr lang="fr-CH" dirty="0">
              <a:solidFill>
                <a:srgbClr val="B3516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0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>
          <a:xfrm>
            <a:off x="1981937" y="4653059"/>
            <a:ext cx="350999" cy="1780476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435086" y="4821635"/>
            <a:ext cx="851954" cy="1536591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99"/>
          <p:cNvCxnSpPr>
            <a:cxnSpLocks noChangeAspect="1"/>
          </p:cNvCxnSpPr>
          <p:nvPr/>
        </p:nvCxnSpPr>
        <p:spPr>
          <a:xfrm flipH="1">
            <a:off x="1668444" y="4694694"/>
            <a:ext cx="360000" cy="112665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1" name="Group 50"/>
          <p:cNvGrpSpPr/>
          <p:nvPr/>
        </p:nvGrpSpPr>
        <p:grpSpPr>
          <a:xfrm>
            <a:off x="534162" y="505144"/>
            <a:ext cx="1710909" cy="2658858"/>
            <a:chOff x="4256387" y="3519798"/>
            <a:chExt cx="963532" cy="149738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582076" y="4316443"/>
              <a:ext cx="602498" cy="66631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301132" y="3580055"/>
              <a:ext cx="280945" cy="736386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 rot="5400000" flipH="1">
              <a:off x="4532883" y="4269637"/>
              <a:ext cx="98390" cy="98391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5400000" flipH="1">
              <a:off x="4256388" y="3519797"/>
              <a:ext cx="98390" cy="98391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cxnSpLocks noChangeAspect="1"/>
            </p:cNvCxnSpPr>
            <p:nvPr/>
          </p:nvCxnSpPr>
          <p:spPr>
            <a:xfrm flipH="1" flipV="1">
              <a:off x="4449641" y="3986642"/>
              <a:ext cx="368107" cy="72000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cxnSpLocks noChangeAspect="1"/>
            </p:cNvCxnSpPr>
            <p:nvPr/>
          </p:nvCxnSpPr>
          <p:spPr>
            <a:xfrm>
              <a:off x="4814649" y="4034916"/>
              <a:ext cx="360000" cy="937573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832294" y="3889754"/>
              <a:ext cx="348201" cy="174624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157586" y="3905965"/>
              <a:ext cx="26989" cy="1076789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Oval 35"/>
            <p:cNvSpPr>
              <a:spLocks noChangeAspect="1"/>
            </p:cNvSpPr>
            <p:nvPr/>
          </p:nvSpPr>
          <p:spPr>
            <a:xfrm rot="5400000" flipH="1">
              <a:off x="5100448" y="3851965"/>
              <a:ext cx="107999" cy="108000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 rot="5400000" flipH="1">
              <a:off x="4406460" y="3937446"/>
              <a:ext cx="98390" cy="98391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5400000" flipH="1">
              <a:off x="4776884" y="4014595"/>
              <a:ext cx="98390" cy="98391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5400000" flipH="1">
              <a:off x="5121529" y="4918795"/>
              <a:ext cx="98390" cy="98391"/>
            </a:xfrm>
            <a:prstGeom prst="ellipse">
              <a:avLst/>
            </a:prstGeom>
            <a:solidFill>
              <a:srgbClr val="BD5774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3657600" y="2038195"/>
            <a:ext cx="2572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14,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(18, 19, 40),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26,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(19, 24, 38),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30,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(19, 38, 39),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31,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(19, 39, 40),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32,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(19, 40, 33),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33,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glm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ivec3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(18, 41, 40), 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695770" y="189448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88384" y="112514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24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3011" y="117251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11030" y="291506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44810" y="108201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597" y="45399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17</a:t>
            </a:r>
            <a:endParaRPr lang="fr-CH" dirty="0">
              <a:solidFill>
                <a:srgbClr val="3D8377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1274084" y="5239398"/>
            <a:ext cx="1069834" cy="1183146"/>
          </a:xfrm>
          <a:prstGeom prst="line">
            <a:avLst/>
          </a:prstGeom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75222" y="3931820"/>
            <a:ext cx="498864" cy="1307574"/>
          </a:xfrm>
          <a:prstGeom prst="line">
            <a:avLst/>
          </a:prstGeom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rot="5400000" flipH="1">
            <a:off x="1186734" y="5156286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rot="5400000" flipH="1">
            <a:off x="695772" y="3824822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cxnSpLocks noChangeAspect="1"/>
          </p:cNvCxnSpPr>
          <p:nvPr/>
        </p:nvCxnSpPr>
        <p:spPr>
          <a:xfrm flipH="1" flipV="1">
            <a:off x="1038924" y="4653782"/>
            <a:ext cx="475088" cy="128944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/>
          <p:cNvCxnSpPr>
            <a:cxnSpLocks noChangeAspect="1"/>
          </p:cNvCxnSpPr>
          <p:nvPr/>
        </p:nvCxnSpPr>
        <p:spPr>
          <a:xfrm>
            <a:off x="1687056" y="4739501"/>
            <a:ext cx="639239" cy="1664815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95997" y="4510527"/>
            <a:ext cx="47923" cy="1912015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Oval 68"/>
          <p:cNvSpPr/>
          <p:nvPr/>
        </p:nvSpPr>
        <p:spPr>
          <a:xfrm rot="5400000" flipH="1">
            <a:off x="962249" y="4566427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2231971" y="6308973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857378" y="521416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54340" y="413830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24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94619" y="449219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33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72638" y="623474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11432" y="433928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38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3205" y="377367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17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1752" y="561699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19890" y="164805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2243" y="1728085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30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81" name="Oval 80"/>
          <p:cNvSpPr/>
          <p:nvPr/>
        </p:nvSpPr>
        <p:spPr>
          <a:xfrm rot="5400000" flipH="1">
            <a:off x="1053144" y="4816802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695919" y="477257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41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99835" y="238740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cxnSp>
        <p:nvCxnSpPr>
          <p:cNvPr id="87" name="Straight Connector 86"/>
          <p:cNvCxnSpPr>
            <a:cxnSpLocks noChangeAspect="1"/>
          </p:cNvCxnSpPr>
          <p:nvPr/>
        </p:nvCxnSpPr>
        <p:spPr>
          <a:xfrm flipH="1" flipV="1">
            <a:off x="1354543" y="4775107"/>
            <a:ext cx="396000" cy="23469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Straight Connector 89"/>
          <p:cNvCxnSpPr>
            <a:cxnSpLocks noChangeAspect="1"/>
          </p:cNvCxnSpPr>
          <p:nvPr/>
        </p:nvCxnSpPr>
        <p:spPr>
          <a:xfrm flipH="1">
            <a:off x="1969699" y="4454156"/>
            <a:ext cx="377097" cy="281516"/>
          </a:xfrm>
          <a:prstGeom prst="line">
            <a:avLst/>
          </a:prstGeom>
          <a:noFill/>
          <a:ln w="44450">
            <a:solidFill>
              <a:srgbClr val="C9C9C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Oval 67"/>
          <p:cNvSpPr>
            <a:spLocks noChangeAspect="1"/>
          </p:cNvSpPr>
          <p:nvPr/>
        </p:nvSpPr>
        <p:spPr>
          <a:xfrm rot="5400000" flipH="1">
            <a:off x="2194539" y="4414641"/>
            <a:ext cx="191770" cy="191772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902203" y="4630198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5400000" flipH="1">
            <a:off x="1339303" y="4695371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5400000" flipH="1">
            <a:off x="1619998" y="4703417"/>
            <a:ext cx="174708" cy="174709"/>
          </a:xfrm>
          <a:prstGeom prst="ellipse">
            <a:avLst/>
          </a:prstGeom>
          <a:solidFill>
            <a:srgbClr val="BD5774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957369" y="468813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89910" y="440755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39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715497" y="481529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30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423131" y="477230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31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54713" y="485149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E4A398"/>
                </a:solidFill>
                <a:latin typeface="Cambria" panose="02040503050406030204" pitchFamily="18" charset="0"/>
              </a:rPr>
              <a:t>32</a:t>
            </a:r>
            <a:endParaRPr lang="fr-CH" sz="1500" b="1" dirty="0">
              <a:solidFill>
                <a:srgbClr val="E4A398"/>
              </a:solidFill>
              <a:latin typeface="Cambria" panose="020405030504060302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153327" y="441326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3D8377"/>
                </a:solidFill>
                <a:latin typeface="Cambria" panose="02040503050406030204" pitchFamily="18" charset="0"/>
              </a:rPr>
              <a:t>40</a:t>
            </a:r>
            <a:endParaRPr lang="fr-CH" sz="1500" b="1" dirty="0">
              <a:solidFill>
                <a:srgbClr val="3D8377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086" y="1461950"/>
            <a:ext cx="5498897" cy="4114857"/>
          </a:xfrm>
          <a:prstGeom prst="rect">
            <a:avLst/>
          </a:prstGeom>
        </p:spPr>
      </p:pic>
      <p:sp>
        <p:nvSpPr>
          <p:cNvPr id="3" name="Freeform: Shape 2"/>
          <p:cNvSpPr/>
          <p:nvPr/>
        </p:nvSpPr>
        <p:spPr>
          <a:xfrm>
            <a:off x="8963696" y="3290753"/>
            <a:ext cx="1030309" cy="508762"/>
          </a:xfrm>
          <a:custGeom>
            <a:avLst/>
            <a:gdLst>
              <a:gd name="connsiteX0" fmla="*/ 0 w 1030309"/>
              <a:gd name="connsiteY0" fmla="*/ 0 h 508762"/>
              <a:gd name="connsiteX1" fmla="*/ 122349 w 1030309"/>
              <a:gd name="connsiteY1" fmla="*/ 257577 h 508762"/>
              <a:gd name="connsiteX2" fmla="*/ 386366 w 1030309"/>
              <a:gd name="connsiteY2" fmla="*/ 450760 h 508762"/>
              <a:gd name="connsiteX3" fmla="*/ 785611 w 1030309"/>
              <a:gd name="connsiteY3" fmla="*/ 508715 h 508762"/>
              <a:gd name="connsiteX4" fmla="*/ 1030309 w 1030309"/>
              <a:gd name="connsiteY4" fmla="*/ 444321 h 50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309" h="508762">
                <a:moveTo>
                  <a:pt x="0" y="0"/>
                </a:moveTo>
                <a:cubicBezTo>
                  <a:pt x="28977" y="91225"/>
                  <a:pt x="57955" y="182450"/>
                  <a:pt x="122349" y="257577"/>
                </a:cubicBezTo>
                <a:cubicBezTo>
                  <a:pt x="186743" y="332704"/>
                  <a:pt x="275822" y="408904"/>
                  <a:pt x="386366" y="450760"/>
                </a:cubicBezTo>
                <a:cubicBezTo>
                  <a:pt x="496910" y="492616"/>
                  <a:pt x="678287" y="509788"/>
                  <a:pt x="785611" y="508715"/>
                </a:cubicBezTo>
                <a:cubicBezTo>
                  <a:pt x="892935" y="507642"/>
                  <a:pt x="961622" y="475981"/>
                  <a:pt x="1030309" y="444321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/>
          <p:cNvCxnSpPr/>
          <p:nvPr/>
        </p:nvCxnSpPr>
        <p:spPr>
          <a:xfrm>
            <a:off x="6159891" y="4954373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334753" y="4956232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 3"/>
          <p:cNvSpPr/>
          <p:nvPr/>
        </p:nvSpPr>
        <p:spPr>
          <a:xfrm>
            <a:off x="0" y="5398"/>
            <a:ext cx="12192000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Semantic Limits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0739273" y="1515710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76511" y="1958605"/>
            <a:ext cx="1874519" cy="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576509" y="1782777"/>
            <a:ext cx="1874519" cy="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2" name="Group 11"/>
          <p:cNvGrpSpPr/>
          <p:nvPr/>
        </p:nvGrpSpPr>
        <p:grpSpPr>
          <a:xfrm>
            <a:off x="2363590" y="1369855"/>
            <a:ext cx="825844" cy="825844"/>
            <a:chOff x="5907243" y="5143590"/>
            <a:chExt cx="969720" cy="969720"/>
          </a:xfrm>
        </p:grpSpPr>
        <p:sp>
          <p:nvSpPr>
            <p:cNvPr id="5" name="Oval 4"/>
            <p:cNvSpPr/>
            <p:nvPr/>
          </p:nvSpPr>
          <p:spPr>
            <a:xfrm flipH="1">
              <a:off x="5907243" y="5143590"/>
              <a:ext cx="969720" cy="969720"/>
            </a:xfrm>
            <a:prstGeom prst="ellips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 rot="5400000" flipH="1">
              <a:off x="6321575" y="5557921"/>
              <a:ext cx="141056" cy="141058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717064" y="751952"/>
            <a:ext cx="3293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palm-index-y + palm-index-r &lt; index-base-y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738865" y="1969729"/>
            <a:ext cx="1113800" cy="1113800"/>
            <a:chOff x="2401910" y="3069833"/>
            <a:chExt cx="1899634" cy="1899634"/>
          </a:xfrm>
        </p:grpSpPr>
        <p:sp>
          <p:nvSpPr>
            <p:cNvPr id="6" name="Oval 5"/>
            <p:cNvSpPr/>
            <p:nvPr/>
          </p:nvSpPr>
          <p:spPr>
            <a:xfrm flipH="1">
              <a:off x="2401910" y="3069833"/>
              <a:ext cx="1899634" cy="1899634"/>
            </a:xfrm>
            <a:prstGeom prst="ellipse">
              <a:avLst/>
            </a:prstGeom>
            <a:noFill/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5400000" flipH="1">
              <a:off x="3281199" y="3949121"/>
              <a:ext cx="141056" cy="141058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 flipV="1">
            <a:off x="2217401" y="1782344"/>
            <a:ext cx="0" cy="183952"/>
          </a:xfrm>
          <a:prstGeom prst="straightConnector1">
            <a:avLst/>
          </a:prstGeom>
          <a:noFill/>
          <a:ln w="28575">
            <a:solidFill>
              <a:srgbClr val="B2B2B2"/>
            </a:solidFill>
            <a:headEnd type="triangle" w="med" len="med"/>
            <a:tailEnd type="triangle" w="med" len="me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8404842" y="751952"/>
            <a:ext cx="34626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index-base-x + index-base-r &lt; 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palm-index-x + palm-index-r 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0609484" y="1513851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/>
          <p:cNvGrpSpPr/>
          <p:nvPr/>
        </p:nvGrpSpPr>
        <p:grpSpPr>
          <a:xfrm>
            <a:off x="9783320" y="1429919"/>
            <a:ext cx="825844" cy="825844"/>
            <a:chOff x="5907243" y="5143590"/>
            <a:chExt cx="969720" cy="969720"/>
          </a:xfrm>
        </p:grpSpPr>
        <p:sp>
          <p:nvSpPr>
            <p:cNvPr id="40" name="Oval 39"/>
            <p:cNvSpPr/>
            <p:nvPr/>
          </p:nvSpPr>
          <p:spPr>
            <a:xfrm flipH="1">
              <a:off x="5907243" y="5143590"/>
              <a:ext cx="969720" cy="969720"/>
            </a:xfrm>
            <a:prstGeom prst="ellips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5400000" flipH="1">
              <a:off x="6321575" y="5557921"/>
              <a:ext cx="141056" cy="141058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137873" y="2029793"/>
            <a:ext cx="1617788" cy="1617788"/>
            <a:chOff x="2401910" y="3069833"/>
            <a:chExt cx="1899634" cy="1899634"/>
          </a:xfrm>
        </p:grpSpPr>
        <p:sp>
          <p:nvSpPr>
            <p:cNvPr id="43" name="Oval 42"/>
            <p:cNvSpPr/>
            <p:nvPr/>
          </p:nvSpPr>
          <p:spPr>
            <a:xfrm flipH="1">
              <a:off x="2401910" y="3069833"/>
              <a:ext cx="1899634" cy="1899634"/>
            </a:xfrm>
            <a:prstGeom prst="ellipse">
              <a:avLst/>
            </a:prstGeom>
            <a:noFill/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5400000" flipH="1">
              <a:off x="3281199" y="3949121"/>
              <a:ext cx="141056" cy="141058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10601091" y="2924828"/>
            <a:ext cx="153294" cy="0"/>
          </a:xfrm>
          <a:prstGeom prst="straightConnector1">
            <a:avLst/>
          </a:prstGeom>
          <a:noFill/>
          <a:ln w="28575">
            <a:solidFill>
              <a:srgbClr val="B2B2B2"/>
            </a:solidFill>
            <a:headEnd type="triangle" w="med" len="med"/>
            <a:tailEnd type="triangle" w="med" len="me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80204" y="1414851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830100" y="1414851"/>
            <a:ext cx="0" cy="1686230"/>
          </a:xfrm>
          <a:prstGeom prst="line">
            <a:avLst/>
          </a:prstGeom>
          <a:noFill/>
          <a:ln w="28575">
            <a:solidFill>
              <a:srgbClr val="B2B2B2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8" name="Group 57"/>
          <p:cNvGrpSpPr/>
          <p:nvPr/>
        </p:nvGrpSpPr>
        <p:grpSpPr>
          <a:xfrm>
            <a:off x="6009501" y="1369855"/>
            <a:ext cx="825844" cy="825844"/>
            <a:chOff x="5907243" y="5143590"/>
            <a:chExt cx="969720" cy="969720"/>
          </a:xfrm>
        </p:grpSpPr>
        <p:sp>
          <p:nvSpPr>
            <p:cNvPr id="59" name="Oval 58"/>
            <p:cNvSpPr/>
            <p:nvPr/>
          </p:nvSpPr>
          <p:spPr>
            <a:xfrm flipH="1">
              <a:off x="5907243" y="5143590"/>
              <a:ext cx="969720" cy="969720"/>
            </a:xfrm>
            <a:prstGeom prst="ellips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5400000" flipH="1">
              <a:off x="6321575" y="5557921"/>
              <a:ext cx="141056" cy="141058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069249" y="1969729"/>
            <a:ext cx="1617788" cy="1617788"/>
            <a:chOff x="2401910" y="3069833"/>
            <a:chExt cx="1899634" cy="1899634"/>
          </a:xfrm>
        </p:grpSpPr>
        <p:sp>
          <p:nvSpPr>
            <p:cNvPr id="62" name="Oval 61"/>
            <p:cNvSpPr/>
            <p:nvPr/>
          </p:nvSpPr>
          <p:spPr>
            <a:xfrm flipH="1">
              <a:off x="2401910" y="3069833"/>
              <a:ext cx="1899634" cy="1899634"/>
            </a:xfrm>
            <a:prstGeom prst="ellipse">
              <a:avLst/>
            </a:prstGeom>
            <a:noFill/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5400000" flipH="1">
              <a:off x="3281199" y="3949121"/>
              <a:ext cx="141056" cy="141058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4090109" y="751952"/>
            <a:ext cx="3696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palm-index-r &lt;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index-base-z + index-base-r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32176" y="3883514"/>
            <a:ext cx="3293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palm-back-y - palm-back-r &lt; thumb-base-y – thumb-base-r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105221" y="3883514"/>
            <a:ext cx="3696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thumb-base-x + thumb-base-r &lt; 0</a:t>
            </a:r>
          </a:p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19337" y="4803105"/>
            <a:ext cx="2060697" cy="1386078"/>
            <a:chOff x="1219337" y="4803105"/>
            <a:chExt cx="2060697" cy="1386078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219339" y="6181492"/>
              <a:ext cx="1874519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219337" y="6005664"/>
              <a:ext cx="1874519" cy="0"/>
            </a:xfrm>
            <a:prstGeom prst="line">
              <a:avLst/>
            </a:prstGeom>
            <a:noFill/>
            <a:ln w="28575">
              <a:solidFill>
                <a:srgbClr val="B2B2B2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" name="Group 49"/>
            <p:cNvGrpSpPr/>
            <p:nvPr/>
          </p:nvGrpSpPr>
          <p:grpSpPr>
            <a:xfrm>
              <a:off x="1998155" y="4890161"/>
              <a:ext cx="1281879" cy="1281879"/>
              <a:chOff x="2401910" y="3069833"/>
              <a:chExt cx="1899634" cy="1899634"/>
            </a:xfrm>
          </p:grpSpPr>
          <p:sp>
            <p:nvSpPr>
              <p:cNvPr id="51" name="Oval 50"/>
              <p:cNvSpPr/>
              <p:nvPr/>
            </p:nvSpPr>
            <p:spPr>
              <a:xfrm flipH="1">
                <a:off x="2401910" y="3069833"/>
                <a:ext cx="1899634" cy="1899634"/>
              </a:xfrm>
              <a:prstGeom prst="ellipse">
                <a:avLst/>
              </a:prstGeom>
              <a:noFill/>
              <a:ln w="44450">
                <a:solidFill>
                  <a:srgbClr val="B3516D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CH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 rot="5400000" flipH="1">
                <a:off x="3281199" y="3949121"/>
                <a:ext cx="141056" cy="141058"/>
              </a:xfrm>
              <a:prstGeom prst="ellipse">
                <a:avLst/>
              </a:prstGeom>
              <a:solidFill>
                <a:srgbClr val="B3516D"/>
              </a:solidFill>
              <a:ln w="44450">
                <a:noFill/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 flipV="1">
              <a:off x="1860229" y="6005231"/>
              <a:ext cx="0" cy="183952"/>
            </a:xfrm>
            <a:prstGeom prst="straightConnector1">
              <a:avLst/>
            </a:prstGeom>
            <a:noFill/>
            <a:ln w="28575">
              <a:solidFill>
                <a:srgbClr val="B2B2B2"/>
              </a:solidFill>
              <a:headEnd type="triangle" w="med" len="med"/>
              <a:tailEnd type="triangle" w="med" len="med"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1" name="Group 80"/>
            <p:cNvGrpSpPr/>
            <p:nvPr/>
          </p:nvGrpSpPr>
          <p:grpSpPr>
            <a:xfrm>
              <a:off x="1234451" y="4803105"/>
              <a:ext cx="1183108" cy="1183108"/>
              <a:chOff x="4370464" y="3429060"/>
              <a:chExt cx="1183108" cy="1183108"/>
            </a:xfrm>
          </p:grpSpPr>
          <p:sp>
            <p:nvSpPr>
              <p:cNvPr id="82" name="Oval 81"/>
              <p:cNvSpPr/>
              <p:nvPr/>
            </p:nvSpPr>
            <p:spPr>
              <a:xfrm flipH="1">
                <a:off x="4370464" y="3429060"/>
                <a:ext cx="1183108" cy="1183108"/>
              </a:xfrm>
              <a:prstGeom prst="ellipse">
                <a:avLst/>
              </a:prstGeom>
              <a:noFill/>
              <a:ln w="44450">
                <a:solidFill>
                  <a:srgbClr val="3D8377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CH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 rot="5400000" flipH="1">
                <a:off x="4900269" y="3958864"/>
                <a:ext cx="123498" cy="123500"/>
              </a:xfrm>
              <a:prstGeom prst="ellipse">
                <a:avLst/>
              </a:prstGeom>
              <a:solidFill>
                <a:srgbClr val="3D8377"/>
              </a:solidFill>
              <a:ln w="44450">
                <a:noFill/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6" name="Group 85"/>
          <p:cNvGrpSpPr/>
          <p:nvPr/>
        </p:nvGrpSpPr>
        <p:grpSpPr>
          <a:xfrm>
            <a:off x="5696334" y="4805402"/>
            <a:ext cx="1281879" cy="1281879"/>
            <a:chOff x="2401910" y="3069833"/>
            <a:chExt cx="1899634" cy="1899634"/>
          </a:xfrm>
        </p:grpSpPr>
        <p:sp>
          <p:nvSpPr>
            <p:cNvPr id="87" name="Oval 86"/>
            <p:cNvSpPr/>
            <p:nvPr/>
          </p:nvSpPr>
          <p:spPr>
            <a:xfrm flipH="1">
              <a:off x="2401910" y="3069833"/>
              <a:ext cx="1899634" cy="1899634"/>
            </a:xfrm>
            <a:prstGeom prst="ellipse">
              <a:avLst/>
            </a:prstGeom>
            <a:noFill/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 rot="5400000" flipH="1">
              <a:off x="3281199" y="3949121"/>
              <a:ext cx="141056" cy="141058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971264" y="4821375"/>
            <a:ext cx="1183108" cy="1183108"/>
            <a:chOff x="4370464" y="3429060"/>
            <a:chExt cx="1183108" cy="1183108"/>
          </a:xfrm>
        </p:grpSpPr>
        <p:sp>
          <p:nvSpPr>
            <p:cNvPr id="91" name="Oval 90"/>
            <p:cNvSpPr/>
            <p:nvPr/>
          </p:nvSpPr>
          <p:spPr>
            <a:xfrm flipH="1">
              <a:off x="4370464" y="3429060"/>
              <a:ext cx="1183108" cy="1183108"/>
            </a:xfrm>
            <a:prstGeom prst="ellips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 rot="5400000" flipH="1">
              <a:off x="4900269" y="3958864"/>
              <a:ext cx="123498" cy="123500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Arrow Connector 94"/>
          <p:cNvCxnSpPr/>
          <p:nvPr/>
        </p:nvCxnSpPr>
        <p:spPr>
          <a:xfrm>
            <a:off x="6145059" y="6365350"/>
            <a:ext cx="210860" cy="0"/>
          </a:xfrm>
          <a:prstGeom prst="straightConnector1">
            <a:avLst/>
          </a:prstGeom>
          <a:noFill/>
          <a:ln w="28575">
            <a:solidFill>
              <a:srgbClr val="B2B2B2"/>
            </a:solidFill>
            <a:headEnd type="triangle" w="med" len="med"/>
            <a:tailEnd type="triangle" w="med" len="me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261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85990" y="5398"/>
            <a:ext cx="4804242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Known Covariances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730363" y="231820"/>
            <a:ext cx="2962782" cy="5177307"/>
            <a:chOff x="3346662" y="663262"/>
            <a:chExt cx="3414383" cy="5966457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 flipH="1">
              <a:off x="5150528" y="5251604"/>
              <a:ext cx="862005" cy="8620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 flipH="1">
              <a:off x="4668925" y="5251604"/>
              <a:ext cx="862005" cy="8620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 flipH="1">
              <a:off x="5158978" y="5767714"/>
              <a:ext cx="862005" cy="8620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flipH="1">
              <a:off x="4660478" y="5751453"/>
              <a:ext cx="862004" cy="8620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flipH="1">
              <a:off x="4116174" y="4069948"/>
              <a:ext cx="206132" cy="20613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3346662" y="3347009"/>
              <a:ext cx="434755" cy="434754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flipH="1">
              <a:off x="3564481" y="3998734"/>
              <a:ext cx="535083" cy="53508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4072168" y="4566607"/>
              <a:ext cx="667226" cy="667117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4" name="Oval 13"/>
            <p:cNvSpPr/>
            <p:nvPr/>
          </p:nvSpPr>
          <p:spPr>
            <a:xfrm rot="3223901" flipH="1">
              <a:off x="3392210" y="2838539"/>
              <a:ext cx="368867" cy="37759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 rot="3223901" flipH="1">
              <a:off x="3391851" y="2652000"/>
              <a:ext cx="299829" cy="29982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4255867" y="3826087"/>
              <a:ext cx="299828" cy="29982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4920580" y="4695521"/>
              <a:ext cx="822480" cy="82248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8" name="Oval 17"/>
            <p:cNvSpPr/>
            <p:nvPr/>
          </p:nvSpPr>
          <p:spPr>
            <a:xfrm flipH="1">
              <a:off x="5429279" y="4713401"/>
              <a:ext cx="786719" cy="78672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" name="Oval 18"/>
            <p:cNvSpPr/>
            <p:nvPr/>
          </p:nvSpPr>
          <p:spPr>
            <a:xfrm flipH="1">
              <a:off x="4442405" y="4713401"/>
              <a:ext cx="786719" cy="78672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" name="Oval 19"/>
            <p:cNvSpPr/>
            <p:nvPr/>
          </p:nvSpPr>
          <p:spPr>
            <a:xfrm flipH="1">
              <a:off x="5346001" y="3188262"/>
              <a:ext cx="455405" cy="4554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" name="Oval 20"/>
            <p:cNvSpPr/>
            <p:nvPr/>
          </p:nvSpPr>
          <p:spPr>
            <a:xfrm flipH="1">
              <a:off x="5220608" y="3060567"/>
              <a:ext cx="697319" cy="69732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2" name="Oval 21"/>
            <p:cNvSpPr/>
            <p:nvPr/>
          </p:nvSpPr>
          <p:spPr>
            <a:xfrm flipH="1">
              <a:off x="4844136" y="3181525"/>
              <a:ext cx="455405" cy="4554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3" name="Oval 22"/>
            <p:cNvSpPr/>
            <p:nvPr/>
          </p:nvSpPr>
          <p:spPr>
            <a:xfrm flipH="1">
              <a:off x="4352923" y="3188262"/>
              <a:ext cx="455405" cy="4554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flipH="1">
              <a:off x="4715808" y="3060567"/>
              <a:ext cx="697319" cy="697320"/>
            </a:xfrm>
            <a:prstGeom prst="ellips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4234737" y="3079254"/>
              <a:ext cx="679440" cy="67944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848794" y="3188262"/>
              <a:ext cx="455405" cy="45540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5733795" y="3076248"/>
              <a:ext cx="679440" cy="679440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5337166" y="3415966"/>
              <a:ext cx="234619" cy="171324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72047" y="3424173"/>
              <a:ext cx="1483426" cy="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 flipH="1">
              <a:off x="6098206" y="2858140"/>
              <a:ext cx="189688" cy="1896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1" name="Oval 30"/>
            <p:cNvSpPr/>
            <p:nvPr/>
          </p:nvSpPr>
          <p:spPr>
            <a:xfrm flipH="1">
              <a:off x="5540566" y="2854453"/>
              <a:ext cx="189688" cy="1896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flipH="1">
              <a:off x="4452578" y="2856861"/>
              <a:ext cx="189688" cy="1896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4992481" y="2858979"/>
              <a:ext cx="189688" cy="1896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>
              <a:off x="4547422" y="2954084"/>
              <a:ext cx="1645628" cy="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4535624" y="2954084"/>
              <a:ext cx="47338" cy="461881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 flipH="1">
              <a:off x="4289121" y="2247675"/>
              <a:ext cx="412263" cy="41226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8" name="Oval 37"/>
            <p:cNvSpPr/>
            <p:nvPr/>
          </p:nvSpPr>
          <p:spPr>
            <a:xfrm flipH="1">
              <a:off x="4911253" y="2183349"/>
              <a:ext cx="412263" cy="41226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 flipH="1">
              <a:off x="5504100" y="2241723"/>
              <a:ext cx="412263" cy="41226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6093028" y="2331501"/>
              <a:ext cx="412263" cy="41226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 flipH="1">
              <a:off x="4222837" y="1497784"/>
              <a:ext cx="393524" cy="39352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sp>
          <p:nvSpPr>
            <p:cNvPr id="42" name="Oval 41"/>
            <p:cNvSpPr/>
            <p:nvPr/>
          </p:nvSpPr>
          <p:spPr>
            <a:xfrm flipH="1">
              <a:off x="4939575" y="1429251"/>
              <a:ext cx="393524" cy="39352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5613567" y="1553636"/>
              <a:ext cx="393524" cy="39352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6244526" y="1781141"/>
              <a:ext cx="393524" cy="393525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flipH="1">
              <a:off x="4179579" y="801737"/>
              <a:ext cx="356046" cy="35604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flipH="1">
              <a:off x="4992615" y="663262"/>
              <a:ext cx="356046" cy="35604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flipH="1">
              <a:off x="5744330" y="797819"/>
              <a:ext cx="356046" cy="35604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flipH="1">
              <a:off x="6404999" y="1269968"/>
              <a:ext cx="356046" cy="35604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6068385" y="1447991"/>
              <a:ext cx="510863" cy="1977546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5566002" y="977302"/>
              <a:ext cx="351925" cy="2450923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073149" y="845085"/>
              <a:ext cx="95653" cy="2570971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352923" y="977302"/>
              <a:ext cx="225904" cy="2441434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32023" y="4265642"/>
              <a:ext cx="573755" cy="634525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832024" y="4173014"/>
              <a:ext cx="379034" cy="93263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71" idx="2"/>
            </p:cNvCxnSpPr>
            <p:nvPr/>
          </p:nvCxnSpPr>
          <p:spPr>
            <a:xfrm>
              <a:off x="3541764" y="2801914"/>
              <a:ext cx="26956" cy="26655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827703" y="3415968"/>
              <a:ext cx="248794" cy="171324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574458" y="3415965"/>
              <a:ext cx="251589" cy="171324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5063006" y="3415965"/>
              <a:ext cx="268814" cy="171324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5573192" y="3415965"/>
              <a:ext cx="254512" cy="171324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4826047" y="3415965"/>
              <a:ext cx="240734" cy="171324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826047" y="5129209"/>
              <a:ext cx="1001657" cy="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3571973" y="3017918"/>
              <a:ext cx="0" cy="562232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572047" y="2949298"/>
              <a:ext cx="515280" cy="476239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5581531" y="5690335"/>
              <a:ext cx="0" cy="537459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5091478" y="6208838"/>
              <a:ext cx="490054" cy="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5091478" y="5690335"/>
              <a:ext cx="0" cy="537457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099927" y="5709615"/>
              <a:ext cx="481603" cy="0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4405779" y="3973998"/>
              <a:ext cx="0" cy="926168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 rot="5400000" flipH="1">
              <a:off x="4345741" y="4839259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 flipH="1">
              <a:off x="5282722" y="5084098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 flipH="1">
              <a:off x="3521872" y="2974768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 flipH="1">
              <a:off x="3491539" y="2754227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 flipH="1">
              <a:off x="5025796" y="3369409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 flipH="1">
              <a:off x="6535790" y="1401142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 flipH="1">
              <a:off x="6399060" y="1931913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 flipH="1">
              <a:off x="6252127" y="2490785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 flipH="1">
              <a:off x="5878620" y="921514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 flipH="1">
              <a:off x="5758318" y="1698152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 flipH="1">
              <a:off x="5656103" y="2396603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 flipH="1">
              <a:off x="5064601" y="2335468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 flipH="1">
              <a:off x="5120976" y="791649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 flipH="1">
              <a:off x="5092861" y="1580367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 flipH="1">
              <a:off x="4303955" y="927288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 flipH="1">
              <a:off x="4372178" y="1644817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5400000" flipH="1">
              <a:off x="4443618" y="2401950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564481" y="3564384"/>
              <a:ext cx="267542" cy="701256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rot="5400000" flipH="1">
              <a:off x="3785177" y="4221069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5400000" flipH="1">
              <a:off x="3521872" y="3507001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104" idx="6"/>
              <a:endCxn id="69" idx="6"/>
            </p:cNvCxnSpPr>
            <p:nvPr/>
          </p:nvCxnSpPr>
          <p:spPr>
            <a:xfrm>
              <a:off x="4215992" y="4128341"/>
              <a:ext cx="176597" cy="710917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623866" y="2948548"/>
              <a:ext cx="455426" cy="479384"/>
            </a:xfrm>
            <a:prstGeom prst="line">
              <a:avLst/>
            </a:prstGeom>
            <a:ln w="38100">
              <a:solidFill>
                <a:srgbClr val="C9C9C9"/>
              </a:solidFill>
              <a:prstDash val="solid"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090603" y="2959620"/>
              <a:ext cx="477243" cy="464747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 rot="5400000" flipH="1">
              <a:off x="5527118" y="3378137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5400000" flipH="1">
              <a:off x="4497000" y="2902218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5400000" flipH="1">
              <a:off x="6143061" y="2906974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5400000" flipH="1">
              <a:off x="5589709" y="2899930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5400000" flipH="1">
              <a:off x="5042415" y="2904376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4580625" y="3415964"/>
              <a:ext cx="1495871" cy="0"/>
            </a:xfrm>
            <a:prstGeom prst="line">
              <a:avLst/>
            </a:prstGeom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>
              <a:spLocks noChangeAspect="1"/>
            </p:cNvSpPr>
            <p:nvPr/>
          </p:nvSpPr>
          <p:spPr>
            <a:xfrm rot="5400000" flipH="1">
              <a:off x="5775775" y="5079900"/>
              <a:ext cx="102847" cy="102848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 rot="5400000" flipH="1">
              <a:off x="4763540" y="5088030"/>
              <a:ext cx="102847" cy="102848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 rot="5400000" flipH="1">
              <a:off x="4524896" y="3369116"/>
              <a:ext cx="102847" cy="102848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 rot="5400000" flipH="1">
              <a:off x="6020386" y="3371944"/>
              <a:ext cx="102847" cy="102848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>
              <a:off x="4209068" y="3973998"/>
              <a:ext cx="196712" cy="199015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>
              <a:spLocks noChangeAspect="1"/>
            </p:cNvSpPr>
            <p:nvPr/>
          </p:nvSpPr>
          <p:spPr>
            <a:xfrm rot="5400000" flipH="1">
              <a:off x="4349782" y="3924811"/>
              <a:ext cx="102847" cy="102848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5400000" flipH="1">
              <a:off x="4169144" y="4128341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V="1">
              <a:off x="5069097" y="5707206"/>
              <a:ext cx="498202" cy="516867"/>
            </a:xfrm>
            <a:prstGeom prst="line">
              <a:avLst/>
            </a:prstGeom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/>
            <p:cNvSpPr/>
            <p:nvPr/>
          </p:nvSpPr>
          <p:spPr>
            <a:xfrm rot="5400000" flipH="1">
              <a:off x="5039875" y="5663015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5400000" flipH="1">
              <a:off x="5535685" y="5663015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5400000" flipH="1">
              <a:off x="5536379" y="6160207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5400000" flipH="1">
              <a:off x="5037483" y="6161990"/>
              <a:ext cx="93696" cy="93697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3" name="Straight Connector 142"/>
          <p:cNvCxnSpPr/>
          <p:nvPr/>
        </p:nvCxnSpPr>
        <p:spPr>
          <a:xfrm>
            <a:off x="946597" y="199624"/>
            <a:ext cx="4456090" cy="0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875763" y="5428444"/>
            <a:ext cx="4649274" cy="0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1292180" y="215542"/>
            <a:ext cx="0" cy="5206148"/>
          </a:xfrm>
          <a:prstGeom prst="straightConnector1">
            <a:avLst/>
          </a:prstGeom>
          <a:ln w="28575">
            <a:solidFill>
              <a:srgbClr val="3D837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4092099" y="2831494"/>
            <a:ext cx="1362103" cy="0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5076423" y="199624"/>
            <a:ext cx="0" cy="2631870"/>
          </a:xfrm>
          <a:prstGeom prst="straightConnector1">
            <a:avLst/>
          </a:prstGeom>
          <a:ln w="28575">
            <a:solidFill>
              <a:srgbClr val="3D837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4657249" y="2328886"/>
            <a:ext cx="0" cy="2100049"/>
          </a:xfrm>
          <a:prstGeom prst="straightConnector1">
            <a:avLst/>
          </a:prstGeom>
          <a:ln w="28575">
            <a:solidFill>
              <a:srgbClr val="3D837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200275" y="2334529"/>
            <a:ext cx="719454" cy="0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3995022" y="4422496"/>
            <a:ext cx="924707" cy="0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2685044" y="4213288"/>
            <a:ext cx="0" cy="1994329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4216536" y="4160594"/>
            <a:ext cx="0" cy="2047023"/>
          </a:xfrm>
          <a:prstGeom prst="line">
            <a:avLst/>
          </a:prstGeom>
          <a:ln w="28575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2684181" y="5927178"/>
            <a:ext cx="1522533" cy="0"/>
          </a:xfrm>
          <a:prstGeom prst="line">
            <a:avLst/>
          </a:prstGeom>
          <a:ln w="28575">
            <a:solidFill>
              <a:srgbClr val="3D8377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/>
              <p:cNvSpPr txBox="1"/>
              <p:nvPr/>
            </p:nvSpPr>
            <p:spPr>
              <a:xfrm>
                <a:off x="924395" y="2530418"/>
                <a:ext cx="279692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TextBox 1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95" y="2530418"/>
                <a:ext cx="279692" cy="289375"/>
              </a:xfrm>
              <a:prstGeom prst="rect">
                <a:avLst/>
              </a:prstGeom>
              <a:blipFill>
                <a:blip r:embed="rId2"/>
                <a:stretch>
                  <a:fillRect l="-30435" t="-20833" r="-4782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/>
              <p:cNvSpPr txBox="1"/>
              <p:nvPr/>
            </p:nvSpPr>
            <p:spPr>
              <a:xfrm>
                <a:off x="3337143" y="6036692"/>
                <a:ext cx="285014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5" name="TextBox 1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143" y="6036692"/>
                <a:ext cx="285014" cy="289375"/>
              </a:xfrm>
              <a:prstGeom prst="rect">
                <a:avLst/>
              </a:prstGeom>
              <a:blipFill>
                <a:blip r:embed="rId3"/>
                <a:stretch>
                  <a:fillRect l="-29787" t="-20833" r="-4893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/>
              <p:cNvSpPr txBox="1"/>
              <p:nvPr/>
            </p:nvSpPr>
            <p:spPr>
              <a:xfrm>
                <a:off x="4724329" y="3317821"/>
                <a:ext cx="285014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329" y="3317821"/>
                <a:ext cx="285014" cy="289375"/>
              </a:xfrm>
              <a:prstGeom prst="rect">
                <a:avLst/>
              </a:prstGeom>
              <a:blipFill>
                <a:blip r:embed="rId4"/>
                <a:stretch>
                  <a:fillRect l="-29787" t="-20833" r="-46809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2205194" y="598240"/>
                <a:ext cx="277127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94" y="598240"/>
                <a:ext cx="277127" cy="289375"/>
              </a:xfrm>
              <a:prstGeom prst="rect">
                <a:avLst/>
              </a:prstGeom>
              <a:blipFill>
                <a:blip r:embed="rId5"/>
                <a:stretch>
                  <a:fillRect l="-31111" t="-20833" r="-48889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3343679" y="3076247"/>
                <a:ext cx="285014" cy="28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679" y="3076247"/>
                <a:ext cx="285014" cy="289375"/>
              </a:xfrm>
              <a:prstGeom prst="rect">
                <a:avLst/>
              </a:prstGeom>
              <a:blipFill>
                <a:blip r:embed="rId6"/>
                <a:stretch>
                  <a:fillRect l="-30435" t="-23404" r="-50000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Rectangle 122"/>
          <p:cNvSpPr/>
          <p:nvPr/>
        </p:nvSpPr>
        <p:spPr>
          <a:xfrm>
            <a:off x="5402687" y="3896133"/>
            <a:ext cx="3696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5454202" y="953409"/>
            <a:ext cx="58597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middle-base-y + f * middle-base-l + palm-back-r &gt;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(1 – f) * middle-base-l + middle-middle-l + middle-top-l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233118" y="1563657"/>
            <a:ext cx="7772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middle-base-y + (2 * f – 1) * middle-base-l &gt;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middle-middle-l + middle-top-l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6266104" y="2209980"/>
            <a:ext cx="4460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middle-base-y + palm-back-r &gt;</a:t>
            </a:r>
          </a:p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middle-middle-l + middle-top-l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0" y="45377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thumb_base_radius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&lt;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thumb_base_y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+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palm_back_radius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049280" y="176036"/>
            <a:ext cx="2085615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Tompson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2847" y="1814035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78602" y="2101663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4360" y="2455542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fr-C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3730" y="273029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23902" y="2962228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4781" y="340040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3584" y="1180827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18481" y="151435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50764" y="1964892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34127" y="2280213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9935" y="2669892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31450" y="3094601"/>
            <a:ext cx="435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9947" y="938444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89189" y="132482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93154" y="1782737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39707" y="2104495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48721" y="2689209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43960" y="1271014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70977" y="1573865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16471" y="1999611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32249" y="2323912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09726" y="2860989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22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1170" y="3518174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08381" y="3321708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87325" y="3765698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59922" y="4187959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26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98126" y="4521425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27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11072" y="4905904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4786" y="3212420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79659" y="5129137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29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09571" y="5442521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10231" y="562467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31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48339" y="3830851"/>
            <a:ext cx="45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49489" y="3931235"/>
            <a:ext cx="45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33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168340" y="4422876"/>
            <a:ext cx="458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84145" y="5818169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35</a:t>
            </a:r>
            <a:endParaRPr lang="fr-C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2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 rot="11699467">
            <a:off x="1628236" y="419077"/>
            <a:ext cx="6130481" cy="2704420"/>
            <a:chOff x="1628236" y="419077"/>
            <a:chExt cx="6130481" cy="27044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1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0" t="34095" r="35998"/>
            <a:stretch/>
          </p:blipFill>
          <p:spPr>
            <a:xfrm rot="10800000">
              <a:off x="1628236" y="1185775"/>
              <a:ext cx="1761567" cy="193772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15000" contras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50" t="24837" r="22632" b="11710"/>
            <a:stretch/>
          </p:blipFill>
          <p:spPr>
            <a:xfrm rot="13475116">
              <a:off x="3602126" y="1143843"/>
              <a:ext cx="1984587" cy="16738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9" t="21296" r="37377" b="11439"/>
            <a:stretch/>
          </p:blipFill>
          <p:spPr>
            <a:xfrm rot="8371937" flipH="1">
              <a:off x="5600043" y="419077"/>
              <a:ext cx="2158674" cy="2141337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4080167" y="1568595"/>
              <a:ext cx="652719" cy="652719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5902733" y="1391498"/>
              <a:ext cx="652719" cy="652719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80284" y="1504006"/>
              <a:ext cx="652719" cy="652719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2221080" y="1821897"/>
              <a:ext cx="569534" cy="569534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77367" y="2534282"/>
              <a:ext cx="425600" cy="425600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295090" y="1873452"/>
              <a:ext cx="569534" cy="569534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4452978" y="2443598"/>
              <a:ext cx="425600" cy="425600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300457" y="1466246"/>
              <a:ext cx="569534" cy="569534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727792" y="1844963"/>
              <a:ext cx="425600" cy="425600"/>
            </a:xfrm>
            <a:prstGeom prst="ellipse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320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280" y="1960957"/>
            <a:ext cx="10515600" cy="2446824"/>
          </a:xfrm>
        </p:spPr>
        <p:txBody>
          <a:bodyPr wrap="square">
            <a:spAutoFit/>
          </a:bodyPr>
          <a:lstStyle/>
          <a:p>
            <a:pPr algn="ctr"/>
            <a:r>
              <a:rPr lang="en-US" sz="17000" dirty="0">
                <a:solidFill>
                  <a:srgbClr val="E36803"/>
                </a:solidFill>
                <a:latin typeface="Cambria" panose="02040503050406030204" pitchFamily="18" charset="0"/>
                <a:ea typeface="+mn-ea"/>
                <a:cs typeface="+mn-cs"/>
              </a:rPr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144954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8" t="2552" b="3510"/>
          <a:stretch/>
        </p:blipFill>
        <p:spPr>
          <a:xfrm>
            <a:off x="1560903" y="866366"/>
            <a:ext cx="9051903" cy="58387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632" y="42672"/>
            <a:ext cx="11966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Square-rooting the kernel</a:t>
            </a:r>
          </a:p>
        </p:txBody>
      </p:sp>
    </p:spTree>
    <p:extLst>
      <p:ext uri="{BB962C8B-B14F-4D97-AF65-F5344CB8AC3E}">
        <p14:creationId xmlns:p14="http://schemas.microsoft.com/office/powerpoint/2010/main" val="73707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9291" y="89134"/>
            <a:ext cx="2833153" cy="3384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2444" y="249511"/>
            <a:ext cx="2656080" cy="3103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57829" y="844732"/>
            <a:ext cx="2310523" cy="2372583"/>
          </a:xfrm>
          <a:prstGeom prst="rect">
            <a:avLst/>
          </a:prstGeom>
        </p:spPr>
      </p:pic>
      <p:pic>
        <p:nvPicPr>
          <p:cNvPr id="3074" name="Picture 2" descr="https://plot.ly/~PlotBot/56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2477" r="28171" b="15924"/>
          <a:stretch/>
        </p:blipFill>
        <p:spPr bwMode="auto">
          <a:xfrm>
            <a:off x="1551373" y="3535680"/>
            <a:ext cx="1741113" cy="9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lot.ly/~PlotBot/56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2477" r="28171" b="15924"/>
          <a:stretch/>
        </p:blipFill>
        <p:spPr bwMode="auto">
          <a:xfrm>
            <a:off x="4203833" y="3535680"/>
            <a:ext cx="1853971" cy="9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plot.ly/~PlotBot/56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2477" r="28171" b="15924"/>
          <a:stretch/>
        </p:blipFill>
        <p:spPr bwMode="auto">
          <a:xfrm>
            <a:off x="7048196" y="3535680"/>
            <a:ext cx="1853971" cy="9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1227" y="249511"/>
            <a:ext cx="1716433" cy="3269805"/>
          </a:xfrm>
          <a:prstGeom prst="rect">
            <a:avLst/>
          </a:prstGeom>
        </p:spPr>
      </p:pic>
      <p:pic>
        <p:nvPicPr>
          <p:cNvPr id="14" name="Picture 2" descr="https://plot.ly/~PlotBot/56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3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2477" r="28171" b="15924"/>
          <a:stretch/>
        </p:blipFill>
        <p:spPr bwMode="auto">
          <a:xfrm>
            <a:off x="9823790" y="3535680"/>
            <a:ext cx="1853971" cy="9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10800000">
            <a:off x="433605" y="378974"/>
            <a:ext cx="411480" cy="2721597"/>
          </a:xfrm>
          <a:prstGeom prst="rect">
            <a:avLst/>
          </a:prstGeom>
          <a:gradFill>
            <a:gsLst>
              <a:gs pos="0">
                <a:srgbClr val="AE96C0"/>
              </a:gs>
              <a:gs pos="100000">
                <a:srgbClr val="FAC7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5821" y="132767"/>
            <a:ext cx="800219" cy="254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422" y="3150542"/>
            <a:ext cx="1027845" cy="254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uncertain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1603" y="3734540"/>
                <a:ext cx="745012" cy="252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E67800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1600" b="0" i="1" smtClean="0">
                          <a:solidFill>
                            <a:srgbClr val="E678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rgbClr val="E678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E678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rgbClr val="E678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E678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3" y="3734540"/>
                <a:ext cx="745012" cy="252890"/>
              </a:xfrm>
              <a:prstGeom prst="rect">
                <a:avLst/>
              </a:prstGeom>
              <a:blipFill>
                <a:blip r:embed="rId9"/>
                <a:stretch>
                  <a:fillRect l="-9836" t="-19512" r="-39344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1603" y="4164677"/>
                <a:ext cx="82567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2E77B4"/>
                          </a:solidFill>
                          <a:latin typeface="Cambria Math" panose="02040503050406030204" pitchFamily="18" charset="0"/>
                        </a:rPr>
                        <m:t>diag</m:t>
                      </m:r>
                      <m:r>
                        <a:rPr lang="en-US" sz="1600" b="0" i="1" smtClean="0">
                          <a:solidFill>
                            <a:srgbClr val="2E77B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2E77B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2E77B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2E77B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2E77B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2E77B4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03" y="4164677"/>
                <a:ext cx="825675" cy="246221"/>
              </a:xfrm>
              <a:prstGeom prst="rect">
                <a:avLst/>
              </a:prstGeom>
              <a:blipFill>
                <a:blip r:embed="rId10"/>
                <a:stretch>
                  <a:fillRect l="-8889" r="-8148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593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25" t="4169" r="1625" b="6769"/>
          <a:stretch/>
        </p:blipFill>
        <p:spPr>
          <a:xfrm>
            <a:off x="198120" y="533400"/>
            <a:ext cx="11856720" cy="5715000"/>
          </a:xfrm>
          <a:prstGeom prst="rect">
            <a:avLst/>
          </a:prstGeom>
          <a:scene3d>
            <a:camera prst="orthographicFront">
              <a:rot lat="0" lon="0" rev="48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42238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79" y="327660"/>
            <a:ext cx="10352741" cy="6264876"/>
          </a:xfrm>
          <a:prstGeom prst="rect">
            <a:avLst/>
          </a:prstGeom>
          <a:scene3d>
            <a:camera prst="orthographicFront">
              <a:rot lat="0" lon="0" rev="2154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5866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622" y="377376"/>
            <a:ext cx="5273496" cy="495933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271234" y="122349"/>
            <a:ext cx="0" cy="531897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71234" y="5434885"/>
            <a:ext cx="560230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069060" y="6107828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69060" y="5730731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062565" y="5555174"/>
            <a:ext cx="331807" cy="191796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082306" y="6044909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082306" y="5667812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780655" y="6074927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780655" y="5697830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419987" y="5710531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962935" y="6101235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962935" y="5724138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704593" y="5541764"/>
            <a:ext cx="251847" cy="198613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64863" y="2977275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764863" y="2600178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764807" y="2268830"/>
            <a:ext cx="0" cy="355207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08355" y="3964720"/>
            <a:ext cx="0" cy="421689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624009" y="3753875"/>
            <a:ext cx="292445" cy="228698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11589" y="3518372"/>
            <a:ext cx="312420" cy="235503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410391" y="1212166"/>
            <a:ext cx="729522" cy="825527"/>
            <a:chOff x="4590288" y="3620352"/>
            <a:chExt cx="1245600" cy="1409520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4602480" y="4309872"/>
              <a:ext cx="0" cy="720000"/>
            </a:xfrm>
            <a:prstGeom prst="line">
              <a:avLst/>
            </a:prstGeom>
            <a:ln w="5715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590288" y="3980352"/>
              <a:ext cx="622800" cy="360000"/>
            </a:xfrm>
            <a:prstGeom prst="line">
              <a:avLst/>
            </a:prstGeom>
            <a:ln w="5715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213088" y="3620352"/>
              <a:ext cx="622800" cy="360000"/>
            </a:xfrm>
            <a:prstGeom prst="line">
              <a:avLst/>
            </a:prstGeom>
            <a:ln w="5715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 flipV="1">
            <a:off x="2986116" y="4898103"/>
            <a:ext cx="0" cy="421689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051826" y="5680570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069370" y="6221250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069370" y="5844153"/>
            <a:ext cx="0" cy="383592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076934" y="5512805"/>
            <a:ext cx="0" cy="355207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630774" y="4898103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240765" y="4898103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366734" y="673736"/>
            <a:ext cx="0" cy="421689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727672" y="673736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337663" y="673736"/>
            <a:ext cx="390009" cy="0"/>
          </a:xfrm>
          <a:prstGeom prst="line">
            <a:avLst/>
          </a:prstGeom>
          <a:ln w="5715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9089744" y="2384003"/>
                <a:ext cx="1888787" cy="1186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744" y="2384003"/>
                <a:ext cx="1888787" cy="11865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951437" y="5319792"/>
                <a:ext cx="27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437" y="5319792"/>
                <a:ext cx="276614" cy="276999"/>
              </a:xfrm>
              <a:prstGeom prst="rect">
                <a:avLst/>
              </a:prstGeom>
              <a:blipFill>
                <a:blip r:embed="rId5"/>
                <a:stretch>
                  <a:fillRect l="-19565" r="-65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864073" y="13657"/>
                <a:ext cx="2819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073" y="13657"/>
                <a:ext cx="281936" cy="276999"/>
              </a:xfrm>
              <a:prstGeom prst="rect">
                <a:avLst/>
              </a:prstGeom>
              <a:blipFill>
                <a:blip r:embed="rId6"/>
                <a:stretch>
                  <a:fillRect l="-21739" r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42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764" y="250278"/>
            <a:ext cx="8200276" cy="629551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097741" y="6676465"/>
            <a:ext cx="81282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455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/>
          <p:cNvGrpSpPr/>
          <p:nvPr/>
        </p:nvGrpSpPr>
        <p:grpSpPr>
          <a:xfrm>
            <a:off x="194379" y="30743"/>
            <a:ext cx="3780957" cy="6796777"/>
            <a:chOff x="4156779" y="2172"/>
            <a:chExt cx="3780957" cy="6796777"/>
          </a:xfrm>
        </p:grpSpPr>
        <p:grpSp>
          <p:nvGrpSpPr>
            <p:cNvPr id="4" name="Group 3"/>
            <p:cNvGrpSpPr/>
            <p:nvPr/>
          </p:nvGrpSpPr>
          <p:grpSpPr>
            <a:xfrm>
              <a:off x="4629924" y="3756019"/>
              <a:ext cx="968567" cy="1225422"/>
              <a:chOff x="4349050" y="3757332"/>
              <a:chExt cx="968567" cy="1225422"/>
            </a:xfrm>
          </p:grpSpPr>
          <p:cxnSp>
            <p:nvCxnSpPr>
              <p:cNvPr id="5" name="Straight Connector 4"/>
              <p:cNvCxnSpPr>
                <a:cxnSpLocks noChangeAspect="1"/>
              </p:cNvCxnSpPr>
              <p:nvPr/>
            </p:nvCxnSpPr>
            <p:spPr>
              <a:xfrm flipH="1" flipV="1">
                <a:off x="4449641" y="3986642"/>
                <a:ext cx="368107" cy="72000"/>
              </a:xfrm>
              <a:prstGeom prst="line">
                <a:avLst/>
              </a:prstGeom>
              <a:noFill/>
              <a:ln w="44450">
                <a:solidFill>
                  <a:srgbClr val="C9C9C9"/>
                </a:solidFill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4349050" y="3757332"/>
                <a:ext cx="968567" cy="1225422"/>
                <a:chOff x="4349050" y="3757332"/>
                <a:chExt cx="968567" cy="1225422"/>
              </a:xfrm>
            </p:grpSpPr>
            <p:sp>
              <p:nvSpPr>
                <p:cNvPr id="8" name="Oval 7"/>
                <p:cNvSpPr/>
                <p:nvPr/>
              </p:nvSpPr>
              <p:spPr>
                <a:xfrm flipH="1">
                  <a:off x="5002769" y="3757332"/>
                  <a:ext cx="314848" cy="314849"/>
                </a:xfrm>
                <a:prstGeom prst="ellips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 flipH="1">
                  <a:off x="4349050" y="3876386"/>
                  <a:ext cx="216458" cy="216459"/>
                </a:xfrm>
                <a:prstGeom prst="ellips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 flipH="1">
                  <a:off x="4718323" y="3956148"/>
                  <a:ext cx="216458" cy="216459"/>
                </a:xfrm>
                <a:prstGeom prst="ellips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" name="Straight Connector 10"/>
                <p:cNvCxnSpPr>
                  <a:cxnSpLocks noChangeAspect="1"/>
                </p:cNvCxnSpPr>
                <p:nvPr/>
              </p:nvCxnSpPr>
              <p:spPr>
                <a:xfrm>
                  <a:off x="4814649" y="4034916"/>
                  <a:ext cx="360000" cy="937573"/>
                </a:xfrm>
                <a:prstGeom prst="lin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4832294" y="3889754"/>
                  <a:ext cx="348201" cy="174624"/>
                </a:xfrm>
                <a:prstGeom prst="lin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5157586" y="3905965"/>
                  <a:ext cx="26989" cy="1076789"/>
                </a:xfrm>
                <a:prstGeom prst="line">
                  <a:avLst/>
                </a:prstGeom>
                <a:noFill/>
                <a:ln w="44450">
                  <a:solidFill>
                    <a:srgbClr val="C9C9C9"/>
                  </a:solidFill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 rot="5400000" flipH="1">
                  <a:off x="5100448" y="3851965"/>
                  <a:ext cx="107999" cy="108000"/>
                </a:xfrm>
                <a:prstGeom prst="ellipse">
                  <a:avLst/>
                </a:prstGeom>
                <a:solidFill>
                  <a:srgbClr val="C9C9C9"/>
                </a:solidFill>
                <a:ln w="44450">
                  <a:noFill/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 rot="5400000" flipH="1">
                  <a:off x="4406460" y="3937446"/>
                  <a:ext cx="98390" cy="98391"/>
                </a:xfrm>
                <a:prstGeom prst="ellipse">
                  <a:avLst/>
                </a:prstGeom>
                <a:solidFill>
                  <a:srgbClr val="C9C9C9"/>
                </a:solidFill>
                <a:ln w="44450">
                  <a:noFill/>
                </a:ln>
                <a:scene3d>
                  <a:camera prst="orthographicFront">
                    <a:rot lat="0" lon="20999997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Oval 6"/>
              <p:cNvSpPr/>
              <p:nvPr/>
            </p:nvSpPr>
            <p:spPr>
              <a:xfrm rot="5400000" flipH="1">
                <a:off x="4776884" y="4014595"/>
                <a:ext cx="98390" cy="98391"/>
              </a:xfrm>
              <a:prstGeom prst="ellipse">
                <a:avLst/>
              </a:prstGeom>
              <a:solidFill>
                <a:srgbClr val="C9C9C9"/>
              </a:solidFill>
              <a:ln w="44450">
                <a:noFill/>
              </a:ln>
              <a:scene3d>
                <a:camera prst="orthographicFront">
                  <a:rot lat="0" lon="20999997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 flipV="1">
              <a:off x="6161029" y="5830222"/>
              <a:ext cx="523160" cy="54276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02965" y="2950226"/>
              <a:ext cx="44973" cy="486046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166155" y="2953202"/>
              <a:ext cx="16986" cy="456548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 noChangeAspect="1"/>
              <a:endCxn id="83" idx="2"/>
            </p:cNvCxnSpPr>
            <p:nvPr/>
          </p:nvCxnSpPr>
          <p:spPr>
            <a:xfrm flipV="1">
              <a:off x="6685911" y="903180"/>
              <a:ext cx="374390" cy="2513946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43589" y="2933368"/>
              <a:ext cx="478241" cy="503399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7213974" y="2911211"/>
              <a:ext cx="132444" cy="512693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613221" y="2939182"/>
              <a:ext cx="1728067" cy="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Oval 22"/>
            <p:cNvSpPr/>
            <p:nvPr/>
          </p:nvSpPr>
          <p:spPr>
            <a:xfrm flipH="1">
              <a:off x="4352308" y="3351790"/>
              <a:ext cx="456534" cy="45653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flipH="1">
              <a:off x="4581039" y="4036164"/>
              <a:ext cx="561888" cy="5618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5114158" y="4632485"/>
              <a:ext cx="700651" cy="700537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6979785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6451805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5924798" y="3178016"/>
              <a:ext cx="478219" cy="47821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9" name="Oval 28"/>
            <p:cNvSpPr/>
            <p:nvPr/>
          </p:nvSpPr>
          <p:spPr>
            <a:xfrm flipH="1">
              <a:off x="5408978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/>
            <p:nvPr/>
          </p:nvSpPr>
          <p:spPr>
            <a:xfrm flipH="1">
              <a:off x="6859025" y="3067466"/>
              <a:ext cx="713477" cy="713477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1" name="Oval 30"/>
            <p:cNvSpPr/>
            <p:nvPr/>
          </p:nvSpPr>
          <p:spPr>
            <a:xfrm flipH="1">
              <a:off x="6320130" y="3050999"/>
              <a:ext cx="732252" cy="73225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/>
            <p:nvPr/>
          </p:nvSpPr>
          <p:spPr>
            <a:xfrm flipH="1">
              <a:off x="5790042" y="3050999"/>
              <a:ext cx="732252" cy="732253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5284871" y="3070622"/>
              <a:ext cx="713477" cy="713477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4" name="Straight Connector 33"/>
            <p:cNvCxnSpPr/>
            <p:nvPr/>
          </p:nvCxnSpPr>
          <p:spPr>
            <a:xfrm flipH="1" flipV="1">
              <a:off x="5600831" y="2939182"/>
              <a:ext cx="49709" cy="485019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17114" y="2946258"/>
              <a:ext cx="115682" cy="463923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165282" y="2951680"/>
              <a:ext cx="19249" cy="472520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 flipH="1">
              <a:off x="5341980" y="2197385"/>
              <a:ext cx="432916" cy="43291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8" name="Oval 37"/>
            <p:cNvSpPr/>
            <p:nvPr/>
          </p:nvSpPr>
          <p:spPr>
            <a:xfrm flipH="1">
              <a:off x="5995278" y="2129836"/>
              <a:ext cx="432916" cy="43291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 flipH="1">
              <a:off x="6617824" y="2191135"/>
              <a:ext cx="432916" cy="43291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0" name="Oval 39"/>
            <p:cNvSpPr/>
            <p:nvPr/>
          </p:nvSpPr>
          <p:spPr>
            <a:xfrm flipH="1">
              <a:off x="7236254" y="2285410"/>
              <a:ext cx="432916" cy="432916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1" name="Oval 40"/>
            <p:cNvSpPr/>
            <p:nvPr/>
          </p:nvSpPr>
          <p:spPr>
            <a:xfrm flipH="1">
              <a:off x="5272375" y="1409928"/>
              <a:ext cx="413238" cy="41323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sp>
          <p:nvSpPr>
            <p:cNvPr id="42" name="Oval 41"/>
            <p:cNvSpPr/>
            <p:nvPr/>
          </p:nvSpPr>
          <p:spPr>
            <a:xfrm flipH="1">
              <a:off x="6025019" y="1337961"/>
              <a:ext cx="413238" cy="41323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 flipH="1">
              <a:off x="6732775" y="1468578"/>
              <a:ext cx="413238" cy="41323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4" name="Oval 43"/>
            <p:cNvSpPr/>
            <p:nvPr/>
          </p:nvSpPr>
          <p:spPr>
            <a:xfrm flipH="1">
              <a:off x="7395342" y="1707480"/>
              <a:ext cx="413238" cy="413239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flipH="1">
              <a:off x="5226950" y="679012"/>
              <a:ext cx="373882" cy="37388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flipH="1">
              <a:off x="6080716" y="533600"/>
              <a:ext cx="373882" cy="37388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flipH="1">
              <a:off x="6870088" y="674898"/>
              <a:ext cx="373882" cy="37388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flipH="1">
              <a:off x="7563854" y="1170699"/>
              <a:ext cx="373882" cy="37388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flipH="1">
              <a:off x="6246539" y="5351797"/>
              <a:ext cx="905188" cy="9051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flipH="1">
              <a:off x="5740810" y="5351797"/>
              <a:ext cx="905188" cy="9051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flipH="1">
              <a:off x="6255413" y="5893761"/>
              <a:ext cx="905188" cy="9051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flipH="1">
              <a:off x="5731940" y="5876686"/>
              <a:ext cx="905186" cy="90518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 flipV="1">
              <a:off x="7210377" y="1357640"/>
              <a:ext cx="536455" cy="2076612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165284" y="724532"/>
              <a:ext cx="100445" cy="2699765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408978" y="863372"/>
              <a:ext cx="237221" cy="2563739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861983" y="4316443"/>
              <a:ext cx="602498" cy="666312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>
            <a:xfrm rot="3223901" flipH="1">
              <a:off x="4400138" y="2817848"/>
              <a:ext cx="387346" cy="39650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58" name="Oval 57"/>
            <p:cNvSpPr/>
            <p:nvPr/>
          </p:nvSpPr>
          <p:spPr>
            <a:xfrm rot="3223901" flipH="1">
              <a:off x="4399761" y="2621965"/>
              <a:ext cx="314849" cy="314848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59" name="Straight Connector 58"/>
            <p:cNvCxnSpPr>
              <a:endCxn id="78" idx="2"/>
            </p:cNvCxnSpPr>
            <p:nvPr/>
          </p:nvCxnSpPr>
          <p:spPr>
            <a:xfrm>
              <a:off x="4557184" y="2779389"/>
              <a:ext cx="28306" cy="279903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0" name="Oval 59"/>
            <p:cNvSpPr/>
            <p:nvPr/>
          </p:nvSpPr>
          <p:spPr>
            <a:xfrm flipH="1">
              <a:off x="6005072" y="4767857"/>
              <a:ext cx="863683" cy="863682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61" name="Oval 60"/>
            <p:cNvSpPr/>
            <p:nvPr/>
          </p:nvSpPr>
          <p:spPr>
            <a:xfrm flipH="1">
              <a:off x="6539255" y="4786632"/>
              <a:ext cx="826130" cy="82613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 flipH="1">
              <a:off x="5502943" y="4786632"/>
              <a:ext cx="826130" cy="82613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6957638" y="3424204"/>
              <a:ext cx="261257" cy="1799065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641611" y="3424201"/>
              <a:ext cx="264192" cy="1799068"/>
            </a:xfrm>
            <a:prstGeom prst="line">
              <a:avLst/>
            </a:prstGeom>
            <a:solidFill>
              <a:srgbClr val="F8CBAD"/>
            </a:solidFill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905803" y="5223270"/>
              <a:ext cx="1051836" cy="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4588906" y="3006213"/>
              <a:ext cx="0" cy="590397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639079" y="2934156"/>
              <a:ext cx="541093" cy="500096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6699134" y="5812506"/>
              <a:ext cx="0" cy="564383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184531" y="6356984"/>
              <a:ext cx="514603" cy="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184531" y="5812506"/>
              <a:ext cx="0" cy="564381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6193404" y="5832752"/>
              <a:ext cx="505729" cy="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Oval 71"/>
            <p:cNvSpPr/>
            <p:nvPr/>
          </p:nvSpPr>
          <p:spPr>
            <a:xfrm rot="5400000" flipH="1">
              <a:off x="5401436" y="4918795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 flipH="1">
              <a:off x="6130343" y="5783818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 flipH="1">
              <a:off x="6650991" y="5783818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 flipH="1">
              <a:off x="6651720" y="6305917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 flipH="1">
              <a:off x="6127831" y="6307789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 flipH="1">
              <a:off x="6385356" y="5175900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 flipH="1">
              <a:off x="4536295" y="2960902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 flipH="1">
              <a:off x="4504443" y="2729313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 flipH="1">
              <a:off x="7701197" y="1308444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 flipH="1">
              <a:off x="7557617" y="1865805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 flipH="1">
              <a:off x="7403323" y="2452674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 flipH="1">
              <a:off x="7011106" y="804789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 flipH="1">
              <a:off x="6884777" y="1620333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5400000" flipH="1">
              <a:off x="6777441" y="2353773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5400000" flipH="1">
              <a:off x="6156308" y="2289576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5400000" flipH="1">
              <a:off x="6215507" y="668419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5400000" flipH="1">
              <a:off x="6185983" y="1496648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5400000" flipH="1">
              <a:off x="5357557" y="810852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 rot="5400000" flipH="1">
              <a:off x="5429198" y="1564326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5400000" flipH="1">
              <a:off x="5504216" y="2359388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581039" y="3580055"/>
              <a:ext cx="280945" cy="736386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 rot="5400000" flipH="1">
              <a:off x="4812790" y="4269637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5400000" flipH="1">
              <a:off x="4536295" y="3519797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/>
            <p:cNvCxnSpPr/>
            <p:nvPr/>
          </p:nvCxnSpPr>
          <p:spPr>
            <a:xfrm>
              <a:off x="6183612" y="2944995"/>
              <a:ext cx="501151" cy="488029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/>
            <p:cNvSpPr/>
            <p:nvPr/>
          </p:nvSpPr>
          <p:spPr>
            <a:xfrm flipH="1">
              <a:off x="7241692" y="2838431"/>
              <a:ext cx="199191" cy="19919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 flipH="1">
              <a:off x="5560273" y="2884717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5400000" flipH="1">
              <a:off x="7288794" y="2889712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5400000" flipH="1">
              <a:off x="6707721" y="2882315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5400000" flipH="1">
              <a:off x="6133010" y="2886984"/>
              <a:ext cx="98390" cy="98391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 flipH="1">
              <a:off x="6656116" y="2834560"/>
              <a:ext cx="199191" cy="19919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2" name="Oval 101"/>
            <p:cNvSpPr/>
            <p:nvPr/>
          </p:nvSpPr>
          <p:spPr>
            <a:xfrm flipH="1">
              <a:off x="5513625" y="2837088"/>
              <a:ext cx="199191" cy="19919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flipH="1">
              <a:off x="6080575" y="2839312"/>
              <a:ext cx="199191" cy="199191"/>
            </a:xfrm>
            <a:prstGeom prst="ellips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5648087" y="3424200"/>
              <a:ext cx="1570807" cy="0"/>
            </a:xfrm>
            <a:prstGeom prst="line">
              <a:avLst/>
            </a:prstGeom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/>
            <p:cNvSpPr>
              <a:spLocks noChangeAspect="1"/>
            </p:cNvSpPr>
            <p:nvPr/>
          </p:nvSpPr>
          <p:spPr>
            <a:xfrm rot="5400000" flipH="1">
              <a:off x="6903108" y="5171491"/>
              <a:ext cx="107999" cy="108000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 rot="5400000" flipH="1">
              <a:off x="5840165" y="5180029"/>
              <a:ext cx="107999" cy="108000"/>
            </a:xfrm>
            <a:prstGeom prst="ellipse">
              <a:avLst/>
            </a:prstGeom>
            <a:solidFill>
              <a:srgbClr val="BFBFB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/>
            <p:cNvCxnSpPr/>
            <p:nvPr/>
          </p:nvCxnSpPr>
          <p:spPr>
            <a:xfrm>
              <a:off x="5639079" y="3432820"/>
              <a:ext cx="1557739" cy="0"/>
            </a:xfrm>
            <a:prstGeom prst="line">
              <a:avLst/>
            </a:prstGeom>
            <a:noFill/>
            <a:ln w="44450">
              <a:solidFill>
                <a:srgbClr val="BFBFBF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Oval 107"/>
            <p:cNvSpPr/>
            <p:nvPr/>
          </p:nvSpPr>
          <p:spPr>
            <a:xfrm rot="5400000" flipH="1">
              <a:off x="6641995" y="3384478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5400000" flipH="1">
              <a:off x="6115559" y="3375313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 rot="5400000" flipH="1">
              <a:off x="7159973" y="3377975"/>
              <a:ext cx="107999" cy="108000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 rot="5400000" flipH="1">
              <a:off x="5595829" y="3375005"/>
              <a:ext cx="107999" cy="108000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47751" y="2172"/>
              <a:ext cx="1541042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3400" dirty="0">
                  <a:solidFill>
                    <a:srgbClr val="B3516D"/>
                  </a:solidFill>
                  <a:latin typeface="Cambria" panose="02040503050406030204" pitchFamily="18" charset="0"/>
                </a:rPr>
                <a:t>Thetas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048964" y="5001117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B3516D"/>
                  </a:solidFill>
                  <a:latin typeface="Cambria" panose="02040503050406030204" pitchFamily="18" charset="0"/>
                </a:rPr>
                <a:t>2</a:t>
              </a:r>
              <a:endParaRPr lang="fr-CH" sz="1500" b="1" dirty="0">
                <a:solidFill>
                  <a:srgbClr val="B3516D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048964" y="4763725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D99A8F"/>
                  </a:solidFill>
                  <a:latin typeface="Cambria" panose="02040503050406030204" pitchFamily="18" charset="0"/>
                </a:rPr>
                <a:t>1</a:t>
              </a:r>
              <a:endParaRPr lang="fr-CH" sz="1500" b="1" dirty="0">
                <a:solidFill>
                  <a:srgbClr val="D99A8F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037367" y="4535992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3D8377"/>
                  </a:solidFill>
                  <a:latin typeface="Cambria" panose="02040503050406030204" pitchFamily="18" charset="0"/>
                </a:rPr>
                <a:t>0</a:t>
              </a:r>
              <a:endParaRPr lang="fr-CH" sz="1500" b="1" dirty="0">
                <a:solidFill>
                  <a:srgbClr val="3D837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496190" y="4548923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3D8377"/>
                  </a:solidFill>
                  <a:latin typeface="Cambria" panose="02040503050406030204" pitchFamily="18" charset="0"/>
                </a:rPr>
                <a:t>3</a:t>
              </a:r>
              <a:endParaRPr lang="fr-CH" sz="1500" b="1" dirty="0">
                <a:solidFill>
                  <a:srgbClr val="3D837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496190" y="4777456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D99A8F"/>
                  </a:solidFill>
                  <a:latin typeface="Cambria" panose="02040503050406030204" pitchFamily="18" charset="0"/>
                </a:rPr>
                <a:t>4</a:t>
              </a:r>
              <a:endParaRPr lang="fr-CH" sz="1500" b="1" dirty="0">
                <a:solidFill>
                  <a:srgbClr val="D99A8F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497217" y="5015413"/>
              <a:ext cx="298480" cy="222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500" b="1" dirty="0">
                  <a:solidFill>
                    <a:srgbClr val="B3516D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B3516D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5400000" flipH="1">
              <a:off x="6389303" y="5783556"/>
              <a:ext cx="98390" cy="98391"/>
            </a:xfrm>
            <a:prstGeom prst="ellipse">
              <a:avLst/>
            </a:prstGeom>
            <a:solidFill>
              <a:srgbClr val="B3516D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146999" y="2246306"/>
              <a:ext cx="4122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3D8377"/>
                  </a:solidFill>
                </a:rPr>
                <a:t>15</a:t>
              </a:r>
              <a:endParaRPr lang="fr-CH" dirty="0">
                <a:solidFill>
                  <a:srgbClr val="3D8377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081922" y="1460373"/>
              <a:ext cx="4122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3D8377"/>
                  </a:solidFill>
                  <a:latin typeface="Cambria" panose="02040503050406030204" pitchFamily="18" charset="0"/>
                </a:rPr>
                <a:t>16</a:t>
              </a:r>
              <a:endParaRPr lang="fr-CH" sz="1500" b="1" dirty="0">
                <a:solidFill>
                  <a:srgbClr val="3D8377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836882" y="1386682"/>
              <a:ext cx="4122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3D8377"/>
                  </a:solidFill>
                </a:rPr>
                <a:t>20</a:t>
              </a:r>
              <a:endParaRPr lang="fr-CH" dirty="0">
                <a:solidFill>
                  <a:srgbClr val="3D8377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546678" y="1510284"/>
              <a:ext cx="48118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3D8377"/>
                  </a:solidFill>
                </a:rPr>
                <a:t>24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204989" y="1742330"/>
              <a:ext cx="43516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3D8377"/>
                  </a:solidFill>
                </a:rPr>
                <a:t>28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038718" y="2321647"/>
              <a:ext cx="53688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B3516D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3D8377"/>
                  </a:solidFill>
                </a:rPr>
                <a:t>27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435070" y="2241819"/>
              <a:ext cx="50917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3D8377"/>
                  </a:solidFill>
                </a:rPr>
                <a:t>23</a:t>
              </a:r>
              <a:endParaRPr lang="fr-CH" dirty="0">
                <a:solidFill>
                  <a:srgbClr val="3D8377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803214" y="2202024"/>
              <a:ext cx="4122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3D8377"/>
                  </a:solidFill>
                </a:rPr>
                <a:t>19</a:t>
              </a:r>
              <a:endParaRPr lang="fr-CH" dirty="0">
                <a:solidFill>
                  <a:srgbClr val="3D8377"/>
                </a:solidFill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108177" y="4786323"/>
              <a:ext cx="4122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9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10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D99A8F"/>
                  </a:solidFill>
                </a:rPr>
                <a:t>29</a:t>
              </a:r>
              <a:endParaRPr lang="fr-CH" dirty="0">
                <a:solidFill>
                  <a:srgbClr val="D99A8F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507573" y="4177891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3D8377"/>
                  </a:solidFill>
                </a:rPr>
                <a:t>11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156779" y="3449225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3D8377"/>
                  </a:solidFill>
                </a:rPr>
                <a:t>12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6845046" y="3209110"/>
              <a:ext cx="4122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25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26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D99A8F"/>
                  </a:solidFill>
                </a:rPr>
                <a:t>33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831963" y="3217368"/>
              <a:ext cx="4122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17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18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D99A8F"/>
                  </a:solidFill>
                </a:rPr>
                <a:t>31</a:t>
              </a:r>
              <a:endParaRPr lang="fr-CH" dirty="0">
                <a:solidFill>
                  <a:srgbClr val="D99A8F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350447" y="3208860"/>
              <a:ext cx="4122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21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22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D99A8F"/>
                  </a:solidFill>
                </a:rPr>
                <a:t>32</a:t>
              </a:r>
              <a:endParaRPr lang="en-US" dirty="0">
                <a:solidFill>
                  <a:srgbClr val="3D8377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314012" y="3210985"/>
              <a:ext cx="412292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13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14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D99A8F"/>
                  </a:solidFill>
                </a:rPr>
                <a:t>30</a:t>
              </a:r>
              <a:endParaRPr lang="fr-CH" dirty="0">
                <a:solidFill>
                  <a:srgbClr val="D99A8F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6284947" y="5351065"/>
              <a:ext cx="2984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B3516D"/>
                  </a:solidFill>
                </a:rPr>
                <a:t>7</a:t>
              </a:r>
            </a:p>
            <a:p>
              <a:pPr algn="ctr">
                <a:lnSpc>
                  <a:spcPts val="1500"/>
                </a:lnSpc>
              </a:pPr>
              <a:r>
                <a:rPr lang="en-US" dirty="0">
                  <a:solidFill>
                    <a:srgbClr val="3D8377"/>
                  </a:solidFill>
                </a:rPr>
                <a:t>8</a:t>
              </a:r>
              <a:endParaRPr lang="fr-CH" dirty="0">
                <a:solidFill>
                  <a:srgbClr val="3D8377"/>
                </a:solidFill>
              </a:endParaRP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4211711" y="27358"/>
            <a:ext cx="3714139" cy="6796777"/>
            <a:chOff x="4013591" y="2172"/>
            <a:chExt cx="3714139" cy="6796777"/>
          </a:xfrm>
        </p:grpSpPr>
        <p:sp>
          <p:nvSpPr>
            <p:cNvPr id="169" name="Oval 168"/>
            <p:cNvSpPr/>
            <p:nvPr/>
          </p:nvSpPr>
          <p:spPr>
            <a:xfrm flipH="1">
              <a:off x="4718323" y="3956148"/>
              <a:ext cx="216458" cy="216459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0" name="Oval 169"/>
            <p:cNvSpPr/>
            <p:nvPr/>
          </p:nvSpPr>
          <p:spPr>
            <a:xfrm flipH="1">
              <a:off x="4349050" y="3876386"/>
              <a:ext cx="216458" cy="216459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5625896" y="5223270"/>
              <a:ext cx="1051836" cy="0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5368180" y="3424200"/>
              <a:ext cx="1570807" cy="0"/>
            </a:xfrm>
            <a:prstGeom prst="line">
              <a:avLst/>
            </a:prstGeom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/>
            <p:cNvSpPr/>
            <p:nvPr/>
          </p:nvSpPr>
          <p:spPr>
            <a:xfrm flipH="1">
              <a:off x="6961785" y="2838431"/>
              <a:ext cx="199191" cy="199191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4" name="Oval 173"/>
            <p:cNvSpPr/>
            <p:nvPr/>
          </p:nvSpPr>
          <p:spPr>
            <a:xfrm flipH="1">
              <a:off x="6376209" y="2834560"/>
              <a:ext cx="199191" cy="199191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flipH="1">
              <a:off x="5233718" y="2837088"/>
              <a:ext cx="199191" cy="199191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flipH="1">
              <a:off x="5800668" y="2839312"/>
              <a:ext cx="199191" cy="199191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7" name="Oval 176"/>
            <p:cNvSpPr>
              <a:spLocks noChangeAspect="1"/>
            </p:cNvSpPr>
            <p:nvPr/>
          </p:nvSpPr>
          <p:spPr>
            <a:xfrm flipH="1">
              <a:off x="5966632" y="5351797"/>
              <a:ext cx="905188" cy="905188"/>
            </a:xfrm>
            <a:prstGeom prst="ellips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>
              <a:spLocks noChangeAspect="1"/>
            </p:cNvSpPr>
            <p:nvPr/>
          </p:nvSpPr>
          <p:spPr>
            <a:xfrm flipH="1">
              <a:off x="5460903" y="5351797"/>
              <a:ext cx="905188" cy="905188"/>
            </a:xfrm>
            <a:prstGeom prst="ellips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>
              <a:spLocks noChangeAspect="1"/>
            </p:cNvSpPr>
            <p:nvPr/>
          </p:nvSpPr>
          <p:spPr>
            <a:xfrm flipH="1">
              <a:off x="5975506" y="5893761"/>
              <a:ext cx="905188" cy="905188"/>
            </a:xfrm>
            <a:prstGeom prst="ellips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80" name="Oval 179"/>
            <p:cNvSpPr>
              <a:spLocks noChangeAspect="1"/>
            </p:cNvSpPr>
            <p:nvPr/>
          </p:nvSpPr>
          <p:spPr>
            <a:xfrm flipH="1">
              <a:off x="5452033" y="5876686"/>
              <a:ext cx="905186" cy="905188"/>
            </a:xfrm>
            <a:prstGeom prst="ellips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V="1">
              <a:off x="5881122" y="5830222"/>
              <a:ext cx="523160" cy="542760"/>
            </a:xfrm>
            <a:prstGeom prst="lin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323058" y="2950226"/>
              <a:ext cx="44973" cy="486046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>
              <a:off x="5886248" y="2953202"/>
              <a:ext cx="16986" cy="456548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6406004" y="2953564"/>
              <a:ext cx="66562" cy="463561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6463682" y="2933368"/>
              <a:ext cx="478241" cy="50339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6934067" y="2911211"/>
              <a:ext cx="132444" cy="51269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359172" y="3432820"/>
              <a:ext cx="1557739" cy="0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5333314" y="2939182"/>
              <a:ext cx="1728067" cy="0"/>
            </a:xfrm>
            <a:prstGeom prst="line">
              <a:avLst/>
            </a:prstGeom>
            <a:noFill/>
            <a:ln w="44450">
              <a:solidFill>
                <a:srgbClr val="D1D1D1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9" name="Oval 188"/>
            <p:cNvSpPr/>
            <p:nvPr/>
          </p:nvSpPr>
          <p:spPr>
            <a:xfrm flipH="1">
              <a:off x="4072401" y="3351790"/>
              <a:ext cx="456534" cy="45653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flipH="1">
              <a:off x="4301132" y="4036164"/>
              <a:ext cx="561888" cy="5618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1" name="Oval 190"/>
            <p:cNvSpPr/>
            <p:nvPr/>
          </p:nvSpPr>
          <p:spPr>
            <a:xfrm flipH="1">
              <a:off x="4834251" y="4632485"/>
              <a:ext cx="700651" cy="70053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2" name="Oval 191"/>
            <p:cNvSpPr/>
            <p:nvPr/>
          </p:nvSpPr>
          <p:spPr>
            <a:xfrm flipH="1">
              <a:off x="6699878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3" name="Oval 192"/>
            <p:cNvSpPr/>
            <p:nvPr/>
          </p:nvSpPr>
          <p:spPr>
            <a:xfrm flipH="1">
              <a:off x="6171898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4" name="Oval 193"/>
            <p:cNvSpPr/>
            <p:nvPr/>
          </p:nvSpPr>
          <p:spPr>
            <a:xfrm flipH="1">
              <a:off x="5644891" y="3178016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5" name="Oval 194"/>
            <p:cNvSpPr/>
            <p:nvPr/>
          </p:nvSpPr>
          <p:spPr>
            <a:xfrm flipH="1">
              <a:off x="5129071" y="3185091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6" name="Oval 195"/>
            <p:cNvSpPr/>
            <p:nvPr/>
          </p:nvSpPr>
          <p:spPr>
            <a:xfrm flipH="1">
              <a:off x="6579118" y="3067466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7" name="Oval 196"/>
            <p:cNvSpPr/>
            <p:nvPr/>
          </p:nvSpPr>
          <p:spPr>
            <a:xfrm flipH="1">
              <a:off x="6040223" y="3050999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98" name="Oval 197"/>
            <p:cNvSpPr/>
            <p:nvPr/>
          </p:nvSpPr>
          <p:spPr>
            <a:xfrm flipH="1">
              <a:off x="5510135" y="3050999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199" name="Oval 198"/>
            <p:cNvSpPr/>
            <p:nvPr/>
          </p:nvSpPr>
          <p:spPr>
            <a:xfrm flipH="1">
              <a:off x="5004964" y="3070622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200" name="Straight Connector 199"/>
            <p:cNvCxnSpPr/>
            <p:nvPr/>
          </p:nvCxnSpPr>
          <p:spPr>
            <a:xfrm flipH="1" flipV="1">
              <a:off x="5320924" y="2939182"/>
              <a:ext cx="49709" cy="485019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V="1">
              <a:off x="6937207" y="2946258"/>
              <a:ext cx="115682" cy="46392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V="1">
              <a:off x="5885375" y="2951680"/>
              <a:ext cx="19249" cy="472520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Oval 202"/>
            <p:cNvSpPr/>
            <p:nvPr/>
          </p:nvSpPr>
          <p:spPr>
            <a:xfrm flipH="1">
              <a:off x="5062073" y="2197385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flipH="1">
              <a:off x="5715371" y="2129836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5" name="Oval 204"/>
            <p:cNvSpPr/>
            <p:nvPr/>
          </p:nvSpPr>
          <p:spPr>
            <a:xfrm flipH="1">
              <a:off x="6337917" y="2191135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6" name="Oval 205"/>
            <p:cNvSpPr/>
            <p:nvPr/>
          </p:nvSpPr>
          <p:spPr>
            <a:xfrm flipH="1">
              <a:off x="6956347" y="2285410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flipH="1">
              <a:off x="4992468" y="1409928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sp>
          <p:nvSpPr>
            <p:cNvPr id="208" name="Oval 207"/>
            <p:cNvSpPr/>
            <p:nvPr/>
          </p:nvSpPr>
          <p:spPr>
            <a:xfrm flipH="1">
              <a:off x="5745112" y="1337961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09" name="Oval 208"/>
            <p:cNvSpPr/>
            <p:nvPr/>
          </p:nvSpPr>
          <p:spPr>
            <a:xfrm flipH="1">
              <a:off x="6452868" y="1468578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flipH="1">
              <a:off x="7115435" y="1707480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1" name="Oval 210"/>
            <p:cNvSpPr>
              <a:spLocks noChangeAspect="1"/>
            </p:cNvSpPr>
            <p:nvPr/>
          </p:nvSpPr>
          <p:spPr>
            <a:xfrm flipH="1">
              <a:off x="4947043" y="679012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>
              <a:spLocks noChangeAspect="1"/>
            </p:cNvSpPr>
            <p:nvPr/>
          </p:nvSpPr>
          <p:spPr>
            <a:xfrm flipH="1">
              <a:off x="5800809" y="533600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>
              <a:spLocks noChangeAspect="1"/>
            </p:cNvSpPr>
            <p:nvPr/>
          </p:nvSpPr>
          <p:spPr>
            <a:xfrm flipH="1">
              <a:off x="6590181" y="674898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14" name="Oval 213"/>
            <p:cNvSpPr>
              <a:spLocks noChangeAspect="1"/>
            </p:cNvSpPr>
            <p:nvPr/>
          </p:nvSpPr>
          <p:spPr>
            <a:xfrm flipH="1">
              <a:off x="7283947" y="1170699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215" name="Straight Connector 214"/>
            <p:cNvCxnSpPr/>
            <p:nvPr/>
          </p:nvCxnSpPr>
          <p:spPr>
            <a:xfrm flipV="1">
              <a:off x="6930470" y="1357640"/>
              <a:ext cx="536455" cy="20766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6402920" y="863372"/>
              <a:ext cx="369555" cy="2573703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5885377" y="724532"/>
              <a:ext cx="100445" cy="2699765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5129071" y="863372"/>
              <a:ext cx="237221" cy="2563739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4582076" y="4316443"/>
              <a:ext cx="602498" cy="6663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 rot="3223901" flipH="1">
              <a:off x="4120231" y="2817848"/>
              <a:ext cx="387346" cy="39650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21" name="Oval 220"/>
            <p:cNvSpPr/>
            <p:nvPr/>
          </p:nvSpPr>
          <p:spPr>
            <a:xfrm rot="3223901" flipH="1">
              <a:off x="4119854" y="2621965"/>
              <a:ext cx="314849" cy="314848"/>
            </a:xfrm>
            <a:prstGeom prst="ellipse">
              <a:avLst/>
            </a:prstGeom>
            <a:noFill/>
            <a:ln w="44450">
              <a:solidFill>
                <a:srgbClr val="D4D4D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222" name="Straight Connector 221"/>
            <p:cNvCxnSpPr>
              <a:endCxn id="243" idx="2"/>
            </p:cNvCxnSpPr>
            <p:nvPr/>
          </p:nvCxnSpPr>
          <p:spPr>
            <a:xfrm>
              <a:off x="4277277" y="2779389"/>
              <a:ext cx="28306" cy="279903"/>
            </a:xfrm>
            <a:prstGeom prst="lin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3" name="Oval 222"/>
            <p:cNvSpPr/>
            <p:nvPr/>
          </p:nvSpPr>
          <p:spPr>
            <a:xfrm flipH="1">
              <a:off x="5725165" y="4767857"/>
              <a:ext cx="863683" cy="8636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24" name="Oval 223"/>
            <p:cNvSpPr/>
            <p:nvPr/>
          </p:nvSpPr>
          <p:spPr>
            <a:xfrm flipH="1">
              <a:off x="6259348" y="4786632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25" name="Oval 224"/>
            <p:cNvSpPr/>
            <p:nvPr/>
          </p:nvSpPr>
          <p:spPr>
            <a:xfrm flipH="1">
              <a:off x="5223036" y="4786632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226" name="Straight Connector 225"/>
            <p:cNvCxnSpPr/>
            <p:nvPr/>
          </p:nvCxnSpPr>
          <p:spPr>
            <a:xfrm flipV="1">
              <a:off x="6677731" y="3424204"/>
              <a:ext cx="261257" cy="1799065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5361704" y="3424201"/>
              <a:ext cx="264192" cy="1799068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6162620" y="3424202"/>
              <a:ext cx="246372" cy="1799068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H="1" flipV="1">
              <a:off x="5874726" y="3424201"/>
              <a:ext cx="282280" cy="1799068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H="1" flipV="1">
              <a:off x="6410470" y="3424201"/>
              <a:ext cx="267262" cy="1799068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V="1">
              <a:off x="5625896" y="3424201"/>
              <a:ext cx="252794" cy="1799068"/>
            </a:xfrm>
            <a:prstGeom prst="line">
              <a:avLst/>
            </a:prstGeom>
            <a:noFill/>
            <a:ln w="44450">
              <a:solidFill>
                <a:srgbClr val="9ACAB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H="1">
              <a:off x="4308999" y="3006213"/>
              <a:ext cx="0" cy="590397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V="1">
              <a:off x="5359172" y="2934156"/>
              <a:ext cx="541093" cy="500096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H="1" flipV="1">
              <a:off x="6419227" y="5812506"/>
              <a:ext cx="0" cy="564383"/>
            </a:xfrm>
            <a:prstGeom prst="line">
              <a:avLst/>
            </a:prstGeom>
            <a:noFill/>
            <a:ln w="44450">
              <a:solidFill>
                <a:srgbClr val="BD577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H="1">
              <a:off x="5904624" y="6356984"/>
              <a:ext cx="514603" cy="0"/>
            </a:xfrm>
            <a:prstGeom prst="line">
              <a:avLst/>
            </a:prstGeom>
            <a:noFill/>
            <a:ln w="44450">
              <a:solidFill>
                <a:srgbClr val="BD577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H="1">
              <a:off x="5904624" y="5812506"/>
              <a:ext cx="0" cy="564381"/>
            </a:xfrm>
            <a:prstGeom prst="line">
              <a:avLst/>
            </a:prstGeom>
            <a:noFill/>
            <a:ln w="44450">
              <a:solidFill>
                <a:srgbClr val="BD577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5913497" y="5832752"/>
              <a:ext cx="505729" cy="0"/>
            </a:xfrm>
            <a:prstGeom prst="line">
              <a:avLst/>
            </a:prstGeom>
            <a:noFill/>
            <a:ln w="44450">
              <a:solidFill>
                <a:srgbClr val="BD5774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/>
            <p:cNvSpPr/>
            <p:nvPr/>
          </p:nvSpPr>
          <p:spPr>
            <a:xfrm rot="5400000" flipH="1">
              <a:off x="5850436" y="5783818"/>
              <a:ext cx="98390" cy="98391"/>
            </a:xfrm>
            <a:prstGeom prst="ellipse">
              <a:avLst/>
            </a:prstGeom>
            <a:solidFill>
              <a:srgbClr val="E4A398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5400000" flipH="1">
              <a:off x="6371084" y="5783818"/>
              <a:ext cx="98390" cy="98391"/>
            </a:xfrm>
            <a:prstGeom prst="ellipse">
              <a:avLst/>
            </a:prstGeom>
            <a:solidFill>
              <a:srgbClr val="E4A398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5400000" flipH="1">
              <a:off x="6371813" y="6305917"/>
              <a:ext cx="98390" cy="98391"/>
            </a:xfrm>
            <a:prstGeom prst="ellipse">
              <a:avLst/>
            </a:prstGeom>
            <a:solidFill>
              <a:srgbClr val="E4A398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5400000" flipH="1">
              <a:off x="5847924" y="6307789"/>
              <a:ext cx="98390" cy="98391"/>
            </a:xfrm>
            <a:prstGeom prst="ellipse">
              <a:avLst/>
            </a:prstGeom>
            <a:solidFill>
              <a:srgbClr val="E4A398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5400000" flipH="1">
              <a:off x="6105449" y="5175900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5400000" flipH="1">
              <a:off x="4256388" y="2960902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5400000" flipH="1">
              <a:off x="4224536" y="2729313"/>
              <a:ext cx="98390" cy="98391"/>
            </a:xfrm>
            <a:prstGeom prst="ellipse">
              <a:avLst/>
            </a:prstGeom>
            <a:solidFill>
              <a:srgbClr val="B2B2B2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rot="5400000" flipH="1">
              <a:off x="5835652" y="3375313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5400000" flipH="1">
              <a:off x="7421290" y="1308444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5400000" flipH="1">
              <a:off x="7277710" y="1865805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5400000" flipH="1">
              <a:off x="7123416" y="2452674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5400000" flipH="1">
              <a:off x="6731199" y="804789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rot="5400000" flipH="1">
              <a:off x="6604870" y="1620333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5400000" flipH="1">
              <a:off x="6497534" y="2353773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5400000" flipH="1">
              <a:off x="5876401" y="2289576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rot="5400000" flipH="1">
              <a:off x="5935600" y="668419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rot="5400000" flipH="1">
              <a:off x="5906076" y="1496648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/>
            <p:cNvSpPr/>
            <p:nvPr/>
          </p:nvSpPr>
          <p:spPr>
            <a:xfrm rot="5400000" flipH="1">
              <a:off x="5077650" y="810852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rot="5400000" flipH="1">
              <a:off x="5149291" y="1564326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 rot="5400000" flipH="1">
              <a:off x="5224309" y="2359388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8" name="Straight Connector 257"/>
            <p:cNvCxnSpPr/>
            <p:nvPr/>
          </p:nvCxnSpPr>
          <p:spPr>
            <a:xfrm>
              <a:off x="4301132" y="3580055"/>
              <a:ext cx="280945" cy="736386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/>
            <p:cNvSpPr/>
            <p:nvPr/>
          </p:nvSpPr>
          <p:spPr>
            <a:xfrm rot="5400000" flipH="1">
              <a:off x="4532883" y="4269637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/>
            <p:cNvSpPr/>
            <p:nvPr/>
          </p:nvSpPr>
          <p:spPr>
            <a:xfrm rot="5400000" flipH="1">
              <a:off x="4256388" y="3519797"/>
              <a:ext cx="98390" cy="98391"/>
            </a:xfrm>
            <a:prstGeom prst="ellipse">
              <a:avLst/>
            </a:prstGeom>
            <a:solidFill>
              <a:srgbClr val="D99A8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1" name="Straight Connector 260"/>
            <p:cNvCxnSpPr/>
            <p:nvPr/>
          </p:nvCxnSpPr>
          <p:spPr>
            <a:xfrm>
              <a:off x="5903705" y="2944995"/>
              <a:ext cx="501151" cy="48802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2" name="Oval 261"/>
            <p:cNvSpPr/>
            <p:nvPr/>
          </p:nvSpPr>
          <p:spPr>
            <a:xfrm rot="5400000" flipH="1">
              <a:off x="6362088" y="3384478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 rot="5400000" flipH="1">
              <a:off x="5280366" y="2884717"/>
              <a:ext cx="98390" cy="98391"/>
            </a:xfrm>
            <a:prstGeom prst="ellipse">
              <a:avLst/>
            </a:prstGeom>
            <a:solidFill>
              <a:srgbClr val="9F9F9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 rot="5400000" flipH="1">
              <a:off x="7008887" y="2889712"/>
              <a:ext cx="98390" cy="98391"/>
            </a:xfrm>
            <a:prstGeom prst="ellipse">
              <a:avLst/>
            </a:prstGeom>
            <a:solidFill>
              <a:srgbClr val="9F9F9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 rot="5400000" flipH="1">
              <a:off x="6427814" y="2882315"/>
              <a:ext cx="98390" cy="98391"/>
            </a:xfrm>
            <a:prstGeom prst="ellipse">
              <a:avLst/>
            </a:prstGeom>
            <a:solidFill>
              <a:srgbClr val="9F9F9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 rot="5400000" flipH="1">
              <a:off x="5853103" y="2886984"/>
              <a:ext cx="98390" cy="98391"/>
            </a:xfrm>
            <a:prstGeom prst="ellipse">
              <a:avLst/>
            </a:prstGeom>
            <a:solidFill>
              <a:srgbClr val="9F9F9F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/>
            <p:cNvSpPr>
              <a:spLocks noChangeAspect="1"/>
            </p:cNvSpPr>
            <p:nvPr/>
          </p:nvSpPr>
          <p:spPr>
            <a:xfrm rot="5400000" flipH="1">
              <a:off x="6623201" y="5171491"/>
              <a:ext cx="107999" cy="108000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/>
            <p:cNvSpPr>
              <a:spLocks noChangeAspect="1"/>
            </p:cNvSpPr>
            <p:nvPr/>
          </p:nvSpPr>
          <p:spPr>
            <a:xfrm rot="5400000" flipH="1">
              <a:off x="5560258" y="5180029"/>
              <a:ext cx="107999" cy="108000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678479" y="2546026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6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6254412" y="2560830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9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6686484" y="2571614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5067627" y="2573890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3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985280" y="1841171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917778" y="102327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B3516D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B3516D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718011" y="909701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8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6352720" y="1047591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6993573" y="1413487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/>
                <p:cNvSpPr txBox="1"/>
                <p:nvPr/>
              </p:nvSpPr>
              <p:spPr>
                <a:xfrm>
                  <a:off x="5181973" y="3476611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278" name="TextBox 2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973" y="3476611"/>
                  <a:ext cx="457176" cy="70269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9" name="TextBox 278"/>
                <p:cNvSpPr txBox="1"/>
                <p:nvPr/>
              </p:nvSpPr>
              <p:spPr>
                <a:xfrm>
                  <a:off x="5647411" y="3476039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3D8377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/>
                </a:p>
              </p:txBody>
            </p:sp>
          </mc:Choice>
          <mc:Fallback xmlns="">
            <p:sp>
              <p:nvSpPr>
                <p:cNvPr id="279" name="TextBox 2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411" y="3476039"/>
                  <a:ext cx="457176" cy="702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0" name="TextBox 279"/>
                <p:cNvSpPr txBox="1"/>
                <p:nvPr/>
              </p:nvSpPr>
              <p:spPr>
                <a:xfrm>
                  <a:off x="4864768" y="4992343"/>
                  <a:ext cx="457176" cy="706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1" i="1">
                      <a:solidFill>
                        <a:srgbClr val="B3516D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sz="1500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1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sz="1500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280" name="TextBox 2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4768" y="4992343"/>
                  <a:ext cx="457176" cy="7061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/>
                <p:cNvSpPr txBox="1"/>
                <p:nvPr/>
              </p:nvSpPr>
              <p:spPr>
                <a:xfrm>
                  <a:off x="6153099" y="3470389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3D8377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𝟐𝟔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281" name="TextBox 2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3099" y="3470389"/>
                  <a:ext cx="457176" cy="7026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/>
                <p:cNvSpPr txBox="1"/>
                <p:nvPr/>
              </p:nvSpPr>
              <p:spPr>
                <a:xfrm>
                  <a:off x="6650117" y="3489127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𝟐𝟖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282" name="TextBox 2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0117" y="3489127"/>
                  <a:ext cx="457176" cy="7026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3" name="TextBox 282"/>
            <p:cNvSpPr txBox="1"/>
            <p:nvPr/>
          </p:nvSpPr>
          <p:spPr>
            <a:xfrm>
              <a:off x="4629625" y="453373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/>
                <p:cNvSpPr txBox="1"/>
                <p:nvPr/>
              </p:nvSpPr>
              <p:spPr>
                <a:xfrm>
                  <a:off x="6956365" y="3280345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284" name="TextBox 2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6365" y="3280345"/>
                  <a:ext cx="771365" cy="3231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/>
                <p:cNvSpPr txBox="1"/>
                <p:nvPr/>
              </p:nvSpPr>
              <p:spPr>
                <a:xfrm>
                  <a:off x="4595456" y="3251962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285" name="TextBox 2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5456" y="3251962"/>
                  <a:ext cx="771365" cy="3231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6" name="Oval 285"/>
            <p:cNvSpPr>
              <a:spLocks noChangeAspect="1"/>
            </p:cNvSpPr>
            <p:nvPr/>
          </p:nvSpPr>
          <p:spPr>
            <a:xfrm rot="5400000" flipH="1">
              <a:off x="6841036" y="3339963"/>
              <a:ext cx="187991" cy="187992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/>
            <p:cNvSpPr>
              <a:spLocks noChangeAspect="1"/>
            </p:cNvSpPr>
            <p:nvPr/>
          </p:nvSpPr>
          <p:spPr>
            <a:xfrm rot="5400000" flipH="1">
              <a:off x="6880066" y="3377975"/>
              <a:ext cx="107999" cy="108000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/>
            <p:cNvSpPr>
              <a:spLocks noChangeAspect="1"/>
            </p:cNvSpPr>
            <p:nvPr/>
          </p:nvSpPr>
          <p:spPr>
            <a:xfrm rot="5400000" flipH="1">
              <a:off x="5274959" y="3331386"/>
              <a:ext cx="187991" cy="187992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/>
            <p:cNvSpPr>
              <a:spLocks noChangeAspect="1"/>
            </p:cNvSpPr>
            <p:nvPr/>
          </p:nvSpPr>
          <p:spPr>
            <a:xfrm rot="5400000" flipH="1">
              <a:off x="5315922" y="3375005"/>
              <a:ext cx="107999" cy="108000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4084179" y="371905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6851401" y="1991796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B3516D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/>
                <a:t>13</a:t>
              </a:r>
              <a:endParaRPr lang="fr-CH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6251359" y="1863135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5699555" y="1768275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7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4013591" y="3105483"/>
              <a:ext cx="308880" cy="32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TextBox 294"/>
                <p:cNvSpPr txBox="1"/>
                <p:nvPr/>
              </p:nvSpPr>
              <p:spPr>
                <a:xfrm>
                  <a:off x="5221558" y="5223106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𝟑𝟓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295" name="TextBox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1558" y="5223106"/>
                  <a:ext cx="771365" cy="32316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TextBox 295"/>
                <p:cNvSpPr txBox="1"/>
                <p:nvPr/>
              </p:nvSpPr>
              <p:spPr>
                <a:xfrm>
                  <a:off x="6306567" y="5206878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296" name="TextBox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6567" y="5206878"/>
                  <a:ext cx="771365" cy="3231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7" name="Rectangle 296"/>
            <p:cNvSpPr/>
            <p:nvPr/>
          </p:nvSpPr>
          <p:spPr>
            <a:xfrm>
              <a:off x="5467844" y="2172"/>
              <a:ext cx="1424786" cy="46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3400" dirty="0">
                  <a:solidFill>
                    <a:srgbClr val="B3516D"/>
                  </a:solidFill>
                  <a:latin typeface="Cambria" panose="02040503050406030204" pitchFamily="18" charset="0"/>
                </a:rPr>
                <a:t>Betas</a:t>
              </a: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38165" y="4799510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0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4293524" y="420290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4037401" y="2876296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3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4031484" y="3437284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5114026" y="3082234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4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5008346" y="223647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5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935551" y="1451036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6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4874720" y="700516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7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6" name="TextBox 305"/>
            <p:cNvSpPr txBox="1"/>
            <p:nvPr/>
          </p:nvSpPr>
          <p:spPr>
            <a:xfrm>
              <a:off x="5635850" y="3078650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8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7" name="TextBox 306"/>
            <p:cNvSpPr txBox="1"/>
            <p:nvPr/>
          </p:nvSpPr>
          <p:spPr>
            <a:xfrm>
              <a:off x="5665704" y="2182494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9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5554062" y="1385145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10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5586213" y="525528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11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6161422" y="2198120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13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6264908" y="1464078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14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6398723" y="674021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fr-CH" dirty="0">
                  <a:solidFill>
                    <a:srgbClr val="DC887A"/>
                  </a:solidFill>
                </a:rPr>
                <a:t>15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6076326" y="308844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12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6576325" y="3100569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16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6789653" y="2282258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17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6954830" y="169970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18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7093376" y="111314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19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4973577" y="3395918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20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6429520" y="3400184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23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5430715" y="3396956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21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5263665" y="4954307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24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22" name="TextBox 321"/>
            <p:cNvSpPr txBox="1"/>
            <p:nvPr/>
          </p:nvSpPr>
          <p:spPr>
            <a:xfrm>
              <a:off x="5781604" y="496040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25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23" name="TextBox 322"/>
            <p:cNvSpPr txBox="1"/>
            <p:nvPr/>
          </p:nvSpPr>
          <p:spPr>
            <a:xfrm>
              <a:off x="5954565" y="3401507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22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p:sp>
          <p:nvSpPr>
            <p:cNvPr id="324" name="TextBox 323"/>
            <p:cNvSpPr txBox="1"/>
            <p:nvPr/>
          </p:nvSpPr>
          <p:spPr>
            <a:xfrm>
              <a:off x="6312339" y="495722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DC887A"/>
                  </a:solidFill>
                </a:rPr>
                <a:t>26</a:t>
              </a:r>
              <a:endParaRPr lang="fr-CH" dirty="0">
                <a:solidFill>
                  <a:srgbClr val="DC887A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324"/>
                <p:cNvSpPr txBox="1"/>
                <p:nvPr/>
              </p:nvSpPr>
              <p:spPr>
                <a:xfrm>
                  <a:off x="5957665" y="6320756"/>
                  <a:ext cx="45717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BD5774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</m:oMath>
                    </m:oMathPara>
                  </a14:m>
                  <a:endParaRPr lang="fr-CH" dirty="0">
                    <a:solidFill>
                      <a:srgbClr val="BD5774"/>
                    </a:solidFill>
                  </a:endParaRPr>
                </a:p>
              </p:txBody>
            </p:sp>
          </mc:Choice>
          <mc:Fallback xmlns="">
            <p:sp>
              <p:nvSpPr>
                <p:cNvPr id="325" name="TextBox 3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7665" y="6320756"/>
                  <a:ext cx="457176" cy="3231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6" name="TextBox 325"/>
                <p:cNvSpPr txBox="1"/>
                <p:nvPr/>
              </p:nvSpPr>
              <p:spPr>
                <a:xfrm>
                  <a:off x="5478000" y="5899301"/>
                  <a:ext cx="457176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BD5774"/>
                            </a:solidFill>
                            <a:latin typeface="Cambria Math" panose="02040503050406030204" pitchFamily="18" charset="0"/>
                          </a:rPr>
                          <m:t>𝟒𝟏</m:t>
                        </m:r>
                      </m:oMath>
                    </m:oMathPara>
                  </a14:m>
                  <a:endParaRPr lang="fr-CH" dirty="0">
                    <a:solidFill>
                      <a:srgbClr val="BD5774"/>
                    </a:solidFill>
                  </a:endParaRPr>
                </a:p>
              </p:txBody>
            </p:sp>
          </mc:Choice>
          <mc:Fallback xmlns="">
            <p:sp>
              <p:nvSpPr>
                <p:cNvPr id="326" name="TextBox 3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8000" y="5899301"/>
                  <a:ext cx="457176" cy="3231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7" name="TextBox 326"/>
            <p:cNvSpPr txBox="1"/>
            <p:nvPr/>
          </p:nvSpPr>
          <p:spPr>
            <a:xfrm>
              <a:off x="4153775" y="403199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42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cxnSp>
          <p:nvCxnSpPr>
            <p:cNvPr id="328" name="Straight Connector 327"/>
            <p:cNvCxnSpPr>
              <a:cxnSpLocks noChangeAspect="1"/>
            </p:cNvCxnSpPr>
            <p:nvPr/>
          </p:nvCxnSpPr>
          <p:spPr>
            <a:xfrm flipH="1" flipV="1">
              <a:off x="4449641" y="3986642"/>
              <a:ext cx="368107" cy="72000"/>
            </a:xfrm>
            <a:prstGeom prst="line">
              <a:avLst/>
            </a:prstGeom>
            <a:noFill/>
            <a:ln w="44450">
              <a:solidFill>
                <a:srgbClr val="93CDB8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9" name="Oval 328"/>
            <p:cNvSpPr/>
            <p:nvPr/>
          </p:nvSpPr>
          <p:spPr>
            <a:xfrm flipH="1">
              <a:off x="5002769" y="3757332"/>
              <a:ext cx="314848" cy="314849"/>
            </a:xfrm>
            <a:prstGeom prst="ellipse">
              <a:avLst/>
            </a:prstGeom>
            <a:noFill/>
            <a:ln w="44450">
              <a:solidFill>
                <a:srgbClr val="C9C9C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30" name="Straight Connector 329"/>
            <p:cNvCxnSpPr>
              <a:cxnSpLocks noChangeAspect="1"/>
            </p:cNvCxnSpPr>
            <p:nvPr/>
          </p:nvCxnSpPr>
          <p:spPr>
            <a:xfrm>
              <a:off x="4814649" y="4034916"/>
              <a:ext cx="360000" cy="937573"/>
            </a:xfrm>
            <a:prstGeom prst="line">
              <a:avLst/>
            </a:prstGeom>
            <a:noFill/>
            <a:ln w="44450">
              <a:solidFill>
                <a:srgbClr val="93CDB8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H="1">
              <a:off x="4832294" y="3889754"/>
              <a:ext cx="348201" cy="174624"/>
            </a:xfrm>
            <a:prstGeom prst="line">
              <a:avLst/>
            </a:prstGeom>
            <a:noFill/>
            <a:ln w="44450">
              <a:solidFill>
                <a:srgbClr val="93CDB8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5157586" y="3905965"/>
              <a:ext cx="26989" cy="1076789"/>
            </a:xfrm>
            <a:prstGeom prst="line">
              <a:avLst/>
            </a:prstGeom>
            <a:noFill/>
            <a:ln w="44450">
              <a:solidFill>
                <a:srgbClr val="93CDB8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3" name="Oval 332"/>
            <p:cNvSpPr>
              <a:spLocks noChangeAspect="1"/>
            </p:cNvSpPr>
            <p:nvPr/>
          </p:nvSpPr>
          <p:spPr>
            <a:xfrm rot="5400000" flipH="1">
              <a:off x="5100448" y="3851965"/>
              <a:ext cx="107999" cy="108000"/>
            </a:xfrm>
            <a:prstGeom prst="ellipse">
              <a:avLst/>
            </a:prstGeom>
            <a:solidFill>
              <a:srgbClr val="99CDB5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 rot="5400000" flipH="1">
              <a:off x="4406460" y="3937446"/>
              <a:ext cx="98390" cy="98391"/>
            </a:xfrm>
            <a:prstGeom prst="ellipse">
              <a:avLst/>
            </a:prstGeom>
            <a:solidFill>
              <a:srgbClr val="E4A398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/>
            <p:cNvSpPr/>
            <p:nvPr/>
          </p:nvSpPr>
          <p:spPr>
            <a:xfrm rot="5400000" flipH="1">
              <a:off x="4776884" y="4014595"/>
              <a:ext cx="98390" cy="98391"/>
            </a:xfrm>
            <a:prstGeom prst="ellipse">
              <a:avLst/>
            </a:prstGeom>
            <a:solidFill>
              <a:srgbClr val="B2B2B2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/>
            <p:cNvSpPr/>
            <p:nvPr/>
          </p:nvSpPr>
          <p:spPr>
            <a:xfrm rot="5400000" flipH="1">
              <a:off x="5121529" y="4918795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336"/>
                <p:cNvSpPr txBox="1"/>
                <p:nvPr/>
              </p:nvSpPr>
              <p:spPr>
                <a:xfrm>
                  <a:off x="4565567" y="3597470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𝟑𝟖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𝟑𝟗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337" name="TextBox 3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567" y="3597470"/>
                  <a:ext cx="771365" cy="3231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44" name="Picture 34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020735" y="500884"/>
            <a:ext cx="4201389" cy="61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9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Cambria" panose="02040503050406030204" pitchFamily="18" charset="0"/>
              </a:rPr>
              <a:t>Synthetic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259580" y="1021080"/>
            <a:ext cx="4042018" cy="2668332"/>
            <a:chOff x="1676400" y="189168"/>
            <a:chExt cx="4042018" cy="2668332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1691640" y="189168"/>
              <a:ext cx="0" cy="2668332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676400" y="2849880"/>
              <a:ext cx="4042018" cy="0"/>
            </a:xfrm>
            <a:prstGeom prst="straightConnector1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Freeform: Shape 15"/>
          <p:cNvSpPr/>
          <p:nvPr/>
        </p:nvSpPr>
        <p:spPr>
          <a:xfrm>
            <a:off x="4508473" y="2314187"/>
            <a:ext cx="1582475" cy="1150250"/>
          </a:xfrm>
          <a:custGeom>
            <a:avLst/>
            <a:gdLst>
              <a:gd name="connsiteX0" fmla="*/ 374569 w 1694632"/>
              <a:gd name="connsiteY0" fmla="*/ 703052 h 1216968"/>
              <a:gd name="connsiteX1" fmla="*/ 153589 w 1694632"/>
              <a:gd name="connsiteY1" fmla="*/ 337292 h 1216968"/>
              <a:gd name="connsiteX2" fmla="*/ 496489 w 1694632"/>
              <a:gd name="connsiteY2" fmla="*/ 2012 h 1216968"/>
              <a:gd name="connsiteX3" fmla="*/ 686989 w 1694632"/>
              <a:gd name="connsiteY3" fmla="*/ 497312 h 1216968"/>
              <a:gd name="connsiteX4" fmla="*/ 1189 w 1694632"/>
              <a:gd name="connsiteY4" fmla="*/ 550652 h 1216968"/>
              <a:gd name="connsiteX5" fmla="*/ 526969 w 1694632"/>
              <a:gd name="connsiteY5" fmla="*/ 1145012 h 1216968"/>
              <a:gd name="connsiteX6" fmla="*/ 740329 w 1694632"/>
              <a:gd name="connsiteY6" fmla="*/ 725912 h 1216968"/>
              <a:gd name="connsiteX7" fmla="*/ 1273729 w 1694632"/>
              <a:gd name="connsiteY7" fmla="*/ 855452 h 1216968"/>
              <a:gd name="connsiteX8" fmla="*/ 1090849 w 1694632"/>
              <a:gd name="connsiteY8" fmla="*/ 1213592 h 1216968"/>
              <a:gd name="connsiteX9" fmla="*/ 1410889 w 1694632"/>
              <a:gd name="connsiteY9" fmla="*/ 619232 h 1216968"/>
              <a:gd name="connsiteX10" fmla="*/ 1692829 w 1694632"/>
              <a:gd name="connsiteY10" fmla="*/ 1023092 h 1216968"/>
              <a:gd name="connsiteX11" fmla="*/ 1509949 w 1694632"/>
              <a:gd name="connsiteY11" fmla="*/ 924032 h 1216968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892729 w 1694632"/>
              <a:gd name="connsiteY8" fmla="*/ 101547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746507"/>
              <a:gd name="connsiteY0" fmla="*/ 703052 h 1146535"/>
              <a:gd name="connsiteX1" fmla="*/ 153589 w 1746507"/>
              <a:gd name="connsiteY1" fmla="*/ 337292 h 1146535"/>
              <a:gd name="connsiteX2" fmla="*/ 496489 w 1746507"/>
              <a:gd name="connsiteY2" fmla="*/ 2012 h 1146535"/>
              <a:gd name="connsiteX3" fmla="*/ 686989 w 1746507"/>
              <a:gd name="connsiteY3" fmla="*/ 497312 h 1146535"/>
              <a:gd name="connsiteX4" fmla="*/ 1189 w 1746507"/>
              <a:gd name="connsiteY4" fmla="*/ 550652 h 1146535"/>
              <a:gd name="connsiteX5" fmla="*/ 526969 w 1746507"/>
              <a:gd name="connsiteY5" fmla="*/ 1145012 h 1146535"/>
              <a:gd name="connsiteX6" fmla="*/ 740329 w 1746507"/>
              <a:gd name="connsiteY6" fmla="*/ 725912 h 1146535"/>
              <a:gd name="connsiteX7" fmla="*/ 1273729 w 1746507"/>
              <a:gd name="connsiteY7" fmla="*/ 855452 h 1146535"/>
              <a:gd name="connsiteX8" fmla="*/ 1022269 w 1746507"/>
              <a:gd name="connsiteY8" fmla="*/ 1007852 h 1146535"/>
              <a:gd name="connsiteX9" fmla="*/ 1410889 w 1746507"/>
              <a:gd name="connsiteY9" fmla="*/ 619232 h 1146535"/>
              <a:gd name="connsiteX10" fmla="*/ 1692829 w 1746507"/>
              <a:gd name="connsiteY10" fmla="*/ 1023092 h 1146535"/>
              <a:gd name="connsiteX11" fmla="*/ 1509949 w 1746507"/>
              <a:gd name="connsiteY11" fmla="*/ 924032 h 1146535"/>
              <a:gd name="connsiteX0" fmla="*/ 374569 w 1693119"/>
              <a:gd name="connsiteY0" fmla="*/ 703052 h 1146535"/>
              <a:gd name="connsiteX1" fmla="*/ 153589 w 1693119"/>
              <a:gd name="connsiteY1" fmla="*/ 337292 h 1146535"/>
              <a:gd name="connsiteX2" fmla="*/ 496489 w 1693119"/>
              <a:gd name="connsiteY2" fmla="*/ 2012 h 1146535"/>
              <a:gd name="connsiteX3" fmla="*/ 686989 w 1693119"/>
              <a:gd name="connsiteY3" fmla="*/ 497312 h 1146535"/>
              <a:gd name="connsiteX4" fmla="*/ 1189 w 1693119"/>
              <a:gd name="connsiteY4" fmla="*/ 550652 h 1146535"/>
              <a:gd name="connsiteX5" fmla="*/ 526969 w 1693119"/>
              <a:gd name="connsiteY5" fmla="*/ 1145012 h 1146535"/>
              <a:gd name="connsiteX6" fmla="*/ 740329 w 1693119"/>
              <a:gd name="connsiteY6" fmla="*/ 725912 h 1146535"/>
              <a:gd name="connsiteX7" fmla="*/ 1273729 w 1693119"/>
              <a:gd name="connsiteY7" fmla="*/ 855452 h 1146535"/>
              <a:gd name="connsiteX8" fmla="*/ 1022269 w 1693119"/>
              <a:gd name="connsiteY8" fmla="*/ 1007852 h 1146535"/>
              <a:gd name="connsiteX9" fmla="*/ 1410889 w 1693119"/>
              <a:gd name="connsiteY9" fmla="*/ 619232 h 1146535"/>
              <a:gd name="connsiteX10" fmla="*/ 1692829 w 1693119"/>
              <a:gd name="connsiteY10" fmla="*/ 1023092 h 1146535"/>
              <a:gd name="connsiteX11" fmla="*/ 1456609 w 1693119"/>
              <a:gd name="connsiteY11" fmla="*/ 885932 h 114653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74569 w 1737358"/>
              <a:gd name="connsiteY0" fmla="*/ 702122 h 1145605"/>
              <a:gd name="connsiteX1" fmla="*/ 153589 w 1737358"/>
              <a:gd name="connsiteY1" fmla="*/ 336362 h 1145605"/>
              <a:gd name="connsiteX2" fmla="*/ 496489 w 1737358"/>
              <a:gd name="connsiteY2" fmla="*/ 1082 h 1145605"/>
              <a:gd name="connsiteX3" fmla="*/ 686989 w 1737358"/>
              <a:gd name="connsiteY3" fmla="*/ 496382 h 1145605"/>
              <a:gd name="connsiteX4" fmla="*/ 1189 w 1737358"/>
              <a:gd name="connsiteY4" fmla="*/ 549722 h 1145605"/>
              <a:gd name="connsiteX5" fmla="*/ 526969 w 1737358"/>
              <a:gd name="connsiteY5" fmla="*/ 1144082 h 1145605"/>
              <a:gd name="connsiteX6" fmla="*/ 740329 w 1737358"/>
              <a:gd name="connsiteY6" fmla="*/ 724982 h 1145605"/>
              <a:gd name="connsiteX7" fmla="*/ 1273729 w 1737358"/>
              <a:gd name="connsiteY7" fmla="*/ 854522 h 1145605"/>
              <a:gd name="connsiteX8" fmla="*/ 1022269 w 1737358"/>
              <a:gd name="connsiteY8" fmla="*/ 1006922 h 1145605"/>
              <a:gd name="connsiteX9" fmla="*/ 1410889 w 1737358"/>
              <a:gd name="connsiteY9" fmla="*/ 618302 h 1145605"/>
              <a:gd name="connsiteX10" fmla="*/ 1692829 w 1737358"/>
              <a:gd name="connsiteY10" fmla="*/ 1022162 h 1145605"/>
              <a:gd name="connsiteX11" fmla="*/ 1456609 w 1737358"/>
              <a:gd name="connsiteY11" fmla="*/ 885002 h 114560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826"/>
              <a:gd name="connsiteX1" fmla="*/ 171598 w 1755367"/>
              <a:gd name="connsiteY1" fmla="*/ 337292 h 1146826"/>
              <a:gd name="connsiteX2" fmla="*/ 514498 w 1755367"/>
              <a:gd name="connsiteY2" fmla="*/ 2012 h 1146826"/>
              <a:gd name="connsiteX3" fmla="*/ 704998 w 1755367"/>
              <a:gd name="connsiteY3" fmla="*/ 497312 h 1146826"/>
              <a:gd name="connsiteX4" fmla="*/ 19198 w 1755367"/>
              <a:gd name="connsiteY4" fmla="*/ 550652 h 1146826"/>
              <a:gd name="connsiteX5" fmla="*/ 544978 w 1755367"/>
              <a:gd name="connsiteY5" fmla="*/ 1145012 h 1146826"/>
              <a:gd name="connsiteX6" fmla="*/ 758338 w 1755367"/>
              <a:gd name="connsiteY6" fmla="*/ 725912 h 1146826"/>
              <a:gd name="connsiteX7" fmla="*/ 1291738 w 1755367"/>
              <a:gd name="connsiteY7" fmla="*/ 855452 h 1146826"/>
              <a:gd name="connsiteX8" fmla="*/ 1040278 w 1755367"/>
              <a:gd name="connsiteY8" fmla="*/ 1007852 h 1146826"/>
              <a:gd name="connsiteX9" fmla="*/ 1428898 w 1755367"/>
              <a:gd name="connsiteY9" fmla="*/ 619232 h 1146826"/>
              <a:gd name="connsiteX10" fmla="*/ 1710838 w 1755367"/>
              <a:gd name="connsiteY10" fmla="*/ 1023092 h 1146826"/>
              <a:gd name="connsiteX11" fmla="*/ 1474618 w 1755367"/>
              <a:gd name="connsiteY11" fmla="*/ 885932 h 1146826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838 h 1167710"/>
              <a:gd name="connsiteX1" fmla="*/ 182340 w 1758489"/>
              <a:gd name="connsiteY1" fmla="*/ 315218 h 1167710"/>
              <a:gd name="connsiteX2" fmla="*/ 517620 w 1758489"/>
              <a:gd name="connsiteY2" fmla="*/ 2798 h 1167710"/>
              <a:gd name="connsiteX3" fmla="*/ 708120 w 1758489"/>
              <a:gd name="connsiteY3" fmla="*/ 498098 h 1167710"/>
              <a:gd name="connsiteX4" fmla="*/ 22320 w 1758489"/>
              <a:gd name="connsiteY4" fmla="*/ 551438 h 1167710"/>
              <a:gd name="connsiteX5" fmla="*/ 548100 w 1758489"/>
              <a:gd name="connsiteY5" fmla="*/ 1145798 h 1167710"/>
              <a:gd name="connsiteX6" fmla="*/ 761460 w 1758489"/>
              <a:gd name="connsiteY6" fmla="*/ 726698 h 1167710"/>
              <a:gd name="connsiteX7" fmla="*/ 1294860 w 1758489"/>
              <a:gd name="connsiteY7" fmla="*/ 856238 h 1167710"/>
              <a:gd name="connsiteX8" fmla="*/ 1043400 w 1758489"/>
              <a:gd name="connsiteY8" fmla="*/ 1008638 h 1167710"/>
              <a:gd name="connsiteX9" fmla="*/ 1432020 w 1758489"/>
              <a:gd name="connsiteY9" fmla="*/ 620018 h 1167710"/>
              <a:gd name="connsiteX10" fmla="*/ 1713960 w 1758489"/>
              <a:gd name="connsiteY10" fmla="*/ 1023878 h 1167710"/>
              <a:gd name="connsiteX11" fmla="*/ 1477740 w 1758489"/>
              <a:gd name="connsiteY11" fmla="*/ 886718 h 1167710"/>
              <a:gd name="connsiteX0" fmla="*/ 433800 w 1758489"/>
              <a:gd name="connsiteY0" fmla="*/ 705738 h 1169610"/>
              <a:gd name="connsiteX1" fmla="*/ 182340 w 1758489"/>
              <a:gd name="connsiteY1" fmla="*/ 317118 h 1169610"/>
              <a:gd name="connsiteX2" fmla="*/ 517620 w 1758489"/>
              <a:gd name="connsiteY2" fmla="*/ 4698 h 1169610"/>
              <a:gd name="connsiteX3" fmla="*/ 708120 w 1758489"/>
              <a:gd name="connsiteY3" fmla="*/ 499998 h 1169610"/>
              <a:gd name="connsiteX4" fmla="*/ 22320 w 1758489"/>
              <a:gd name="connsiteY4" fmla="*/ 553338 h 1169610"/>
              <a:gd name="connsiteX5" fmla="*/ 548100 w 1758489"/>
              <a:gd name="connsiteY5" fmla="*/ 1147698 h 1169610"/>
              <a:gd name="connsiteX6" fmla="*/ 761460 w 1758489"/>
              <a:gd name="connsiteY6" fmla="*/ 728598 h 1169610"/>
              <a:gd name="connsiteX7" fmla="*/ 1294860 w 1758489"/>
              <a:gd name="connsiteY7" fmla="*/ 858138 h 1169610"/>
              <a:gd name="connsiteX8" fmla="*/ 1043400 w 1758489"/>
              <a:gd name="connsiteY8" fmla="*/ 1010538 h 1169610"/>
              <a:gd name="connsiteX9" fmla="*/ 1432020 w 1758489"/>
              <a:gd name="connsiteY9" fmla="*/ 621918 h 1169610"/>
              <a:gd name="connsiteX10" fmla="*/ 1713960 w 1758489"/>
              <a:gd name="connsiteY10" fmla="*/ 1025778 h 1169610"/>
              <a:gd name="connsiteX11" fmla="*/ 1477740 w 1758489"/>
              <a:gd name="connsiteY11" fmla="*/ 888618 h 1169610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08429 w 1733118"/>
              <a:gd name="connsiteY0" fmla="*/ 701145 h 1144919"/>
              <a:gd name="connsiteX1" fmla="*/ 156969 w 1733118"/>
              <a:gd name="connsiteY1" fmla="*/ 312525 h 1144919"/>
              <a:gd name="connsiteX2" fmla="*/ 492249 w 1733118"/>
              <a:gd name="connsiteY2" fmla="*/ 105 h 1144919"/>
              <a:gd name="connsiteX3" fmla="*/ 682749 w 1733118"/>
              <a:gd name="connsiteY3" fmla="*/ 495405 h 1144919"/>
              <a:gd name="connsiteX4" fmla="*/ 19809 w 1733118"/>
              <a:gd name="connsiteY4" fmla="*/ 548745 h 1144919"/>
              <a:gd name="connsiteX5" fmla="*/ 522729 w 1733118"/>
              <a:gd name="connsiteY5" fmla="*/ 1143105 h 1144919"/>
              <a:gd name="connsiteX6" fmla="*/ 736089 w 1733118"/>
              <a:gd name="connsiteY6" fmla="*/ 724005 h 1144919"/>
              <a:gd name="connsiteX7" fmla="*/ 1269489 w 1733118"/>
              <a:gd name="connsiteY7" fmla="*/ 853545 h 1144919"/>
              <a:gd name="connsiteX8" fmla="*/ 1018029 w 1733118"/>
              <a:gd name="connsiteY8" fmla="*/ 1005945 h 1144919"/>
              <a:gd name="connsiteX9" fmla="*/ 1406649 w 1733118"/>
              <a:gd name="connsiteY9" fmla="*/ 617325 h 1144919"/>
              <a:gd name="connsiteX10" fmla="*/ 1688589 w 1733118"/>
              <a:gd name="connsiteY10" fmla="*/ 1021185 h 1144919"/>
              <a:gd name="connsiteX11" fmla="*/ 1452369 w 1733118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73 h 1144947"/>
              <a:gd name="connsiteX1" fmla="*/ 155028 w 1731177"/>
              <a:gd name="connsiteY1" fmla="*/ 312553 h 1144947"/>
              <a:gd name="connsiteX2" fmla="*/ 490308 w 1731177"/>
              <a:gd name="connsiteY2" fmla="*/ 133 h 1144947"/>
              <a:gd name="connsiteX3" fmla="*/ 680808 w 1731177"/>
              <a:gd name="connsiteY3" fmla="*/ 495433 h 1144947"/>
              <a:gd name="connsiteX4" fmla="*/ 17868 w 1731177"/>
              <a:gd name="connsiteY4" fmla="*/ 548773 h 1144947"/>
              <a:gd name="connsiteX5" fmla="*/ 520788 w 1731177"/>
              <a:gd name="connsiteY5" fmla="*/ 1143133 h 1144947"/>
              <a:gd name="connsiteX6" fmla="*/ 734148 w 1731177"/>
              <a:gd name="connsiteY6" fmla="*/ 724033 h 1144947"/>
              <a:gd name="connsiteX7" fmla="*/ 1267548 w 1731177"/>
              <a:gd name="connsiteY7" fmla="*/ 853573 h 1144947"/>
              <a:gd name="connsiteX8" fmla="*/ 1016088 w 1731177"/>
              <a:gd name="connsiteY8" fmla="*/ 1005973 h 1144947"/>
              <a:gd name="connsiteX9" fmla="*/ 1404708 w 1731177"/>
              <a:gd name="connsiteY9" fmla="*/ 617353 h 1144947"/>
              <a:gd name="connsiteX10" fmla="*/ 1686648 w 1731177"/>
              <a:gd name="connsiteY10" fmla="*/ 1021213 h 1144947"/>
              <a:gd name="connsiteX11" fmla="*/ 1450428 w 1731177"/>
              <a:gd name="connsiteY11" fmla="*/ 884053 h 1144947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685" h="1150250">
                <a:moveTo>
                  <a:pt x="408996" y="701173"/>
                </a:moveTo>
                <a:cubicBezTo>
                  <a:pt x="212146" y="607193"/>
                  <a:pt x="128326" y="490353"/>
                  <a:pt x="157536" y="312553"/>
                </a:cubicBezTo>
                <a:cubicBezTo>
                  <a:pt x="186746" y="134753"/>
                  <a:pt x="283266" y="7753"/>
                  <a:pt x="492816" y="133"/>
                </a:cubicBezTo>
                <a:cubicBezTo>
                  <a:pt x="702366" y="-7487"/>
                  <a:pt x="853496" y="312553"/>
                  <a:pt x="683316" y="495433"/>
                </a:cubicBezTo>
                <a:cubicBezTo>
                  <a:pt x="513136" y="678313"/>
                  <a:pt x="138486" y="250323"/>
                  <a:pt x="20376" y="548773"/>
                </a:cubicBezTo>
                <a:cubicBezTo>
                  <a:pt x="-97734" y="847223"/>
                  <a:pt x="327716" y="1205363"/>
                  <a:pt x="523296" y="1143133"/>
                </a:cubicBezTo>
                <a:cubicBezTo>
                  <a:pt x="718876" y="1080903"/>
                  <a:pt x="574096" y="840873"/>
                  <a:pt x="736656" y="724033"/>
                </a:cubicBezTo>
                <a:cubicBezTo>
                  <a:pt x="899216" y="607193"/>
                  <a:pt x="1238306" y="745623"/>
                  <a:pt x="1270056" y="853573"/>
                </a:cubicBezTo>
                <a:cubicBezTo>
                  <a:pt x="1301806" y="961523"/>
                  <a:pt x="1140516" y="1129163"/>
                  <a:pt x="1018596" y="1005973"/>
                </a:cubicBezTo>
                <a:cubicBezTo>
                  <a:pt x="896676" y="882783"/>
                  <a:pt x="1143056" y="591953"/>
                  <a:pt x="1407216" y="617353"/>
                </a:cubicBezTo>
                <a:cubicBezTo>
                  <a:pt x="1671376" y="642753"/>
                  <a:pt x="1811076" y="961523"/>
                  <a:pt x="1689156" y="1021213"/>
                </a:cubicBezTo>
                <a:cubicBezTo>
                  <a:pt x="1567236" y="1080903"/>
                  <a:pt x="1499291" y="981843"/>
                  <a:pt x="1452936" y="884053"/>
                </a:cubicBezTo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8605" y="3840513"/>
            <a:ext cx="582211" cy="254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45723" y="2662293"/>
            <a:ext cx="1785745" cy="408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 in calibrated</a:t>
            </a:r>
          </a:p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parameters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4989212" y="1693807"/>
            <a:ext cx="1582475" cy="1150250"/>
          </a:xfrm>
          <a:custGeom>
            <a:avLst/>
            <a:gdLst>
              <a:gd name="connsiteX0" fmla="*/ 374569 w 1694632"/>
              <a:gd name="connsiteY0" fmla="*/ 703052 h 1216968"/>
              <a:gd name="connsiteX1" fmla="*/ 153589 w 1694632"/>
              <a:gd name="connsiteY1" fmla="*/ 337292 h 1216968"/>
              <a:gd name="connsiteX2" fmla="*/ 496489 w 1694632"/>
              <a:gd name="connsiteY2" fmla="*/ 2012 h 1216968"/>
              <a:gd name="connsiteX3" fmla="*/ 686989 w 1694632"/>
              <a:gd name="connsiteY3" fmla="*/ 497312 h 1216968"/>
              <a:gd name="connsiteX4" fmla="*/ 1189 w 1694632"/>
              <a:gd name="connsiteY4" fmla="*/ 550652 h 1216968"/>
              <a:gd name="connsiteX5" fmla="*/ 526969 w 1694632"/>
              <a:gd name="connsiteY5" fmla="*/ 1145012 h 1216968"/>
              <a:gd name="connsiteX6" fmla="*/ 740329 w 1694632"/>
              <a:gd name="connsiteY6" fmla="*/ 725912 h 1216968"/>
              <a:gd name="connsiteX7" fmla="*/ 1273729 w 1694632"/>
              <a:gd name="connsiteY7" fmla="*/ 855452 h 1216968"/>
              <a:gd name="connsiteX8" fmla="*/ 1090849 w 1694632"/>
              <a:gd name="connsiteY8" fmla="*/ 1213592 h 1216968"/>
              <a:gd name="connsiteX9" fmla="*/ 1410889 w 1694632"/>
              <a:gd name="connsiteY9" fmla="*/ 619232 h 1216968"/>
              <a:gd name="connsiteX10" fmla="*/ 1692829 w 1694632"/>
              <a:gd name="connsiteY10" fmla="*/ 1023092 h 1216968"/>
              <a:gd name="connsiteX11" fmla="*/ 1509949 w 1694632"/>
              <a:gd name="connsiteY11" fmla="*/ 924032 h 1216968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892729 w 1694632"/>
              <a:gd name="connsiteY8" fmla="*/ 101547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746507"/>
              <a:gd name="connsiteY0" fmla="*/ 703052 h 1146535"/>
              <a:gd name="connsiteX1" fmla="*/ 153589 w 1746507"/>
              <a:gd name="connsiteY1" fmla="*/ 337292 h 1146535"/>
              <a:gd name="connsiteX2" fmla="*/ 496489 w 1746507"/>
              <a:gd name="connsiteY2" fmla="*/ 2012 h 1146535"/>
              <a:gd name="connsiteX3" fmla="*/ 686989 w 1746507"/>
              <a:gd name="connsiteY3" fmla="*/ 497312 h 1146535"/>
              <a:gd name="connsiteX4" fmla="*/ 1189 w 1746507"/>
              <a:gd name="connsiteY4" fmla="*/ 550652 h 1146535"/>
              <a:gd name="connsiteX5" fmla="*/ 526969 w 1746507"/>
              <a:gd name="connsiteY5" fmla="*/ 1145012 h 1146535"/>
              <a:gd name="connsiteX6" fmla="*/ 740329 w 1746507"/>
              <a:gd name="connsiteY6" fmla="*/ 725912 h 1146535"/>
              <a:gd name="connsiteX7" fmla="*/ 1273729 w 1746507"/>
              <a:gd name="connsiteY7" fmla="*/ 855452 h 1146535"/>
              <a:gd name="connsiteX8" fmla="*/ 1022269 w 1746507"/>
              <a:gd name="connsiteY8" fmla="*/ 1007852 h 1146535"/>
              <a:gd name="connsiteX9" fmla="*/ 1410889 w 1746507"/>
              <a:gd name="connsiteY9" fmla="*/ 619232 h 1146535"/>
              <a:gd name="connsiteX10" fmla="*/ 1692829 w 1746507"/>
              <a:gd name="connsiteY10" fmla="*/ 1023092 h 1146535"/>
              <a:gd name="connsiteX11" fmla="*/ 1509949 w 1746507"/>
              <a:gd name="connsiteY11" fmla="*/ 924032 h 1146535"/>
              <a:gd name="connsiteX0" fmla="*/ 374569 w 1693119"/>
              <a:gd name="connsiteY0" fmla="*/ 703052 h 1146535"/>
              <a:gd name="connsiteX1" fmla="*/ 153589 w 1693119"/>
              <a:gd name="connsiteY1" fmla="*/ 337292 h 1146535"/>
              <a:gd name="connsiteX2" fmla="*/ 496489 w 1693119"/>
              <a:gd name="connsiteY2" fmla="*/ 2012 h 1146535"/>
              <a:gd name="connsiteX3" fmla="*/ 686989 w 1693119"/>
              <a:gd name="connsiteY3" fmla="*/ 497312 h 1146535"/>
              <a:gd name="connsiteX4" fmla="*/ 1189 w 1693119"/>
              <a:gd name="connsiteY4" fmla="*/ 550652 h 1146535"/>
              <a:gd name="connsiteX5" fmla="*/ 526969 w 1693119"/>
              <a:gd name="connsiteY5" fmla="*/ 1145012 h 1146535"/>
              <a:gd name="connsiteX6" fmla="*/ 740329 w 1693119"/>
              <a:gd name="connsiteY6" fmla="*/ 725912 h 1146535"/>
              <a:gd name="connsiteX7" fmla="*/ 1273729 w 1693119"/>
              <a:gd name="connsiteY7" fmla="*/ 855452 h 1146535"/>
              <a:gd name="connsiteX8" fmla="*/ 1022269 w 1693119"/>
              <a:gd name="connsiteY8" fmla="*/ 1007852 h 1146535"/>
              <a:gd name="connsiteX9" fmla="*/ 1410889 w 1693119"/>
              <a:gd name="connsiteY9" fmla="*/ 619232 h 1146535"/>
              <a:gd name="connsiteX10" fmla="*/ 1692829 w 1693119"/>
              <a:gd name="connsiteY10" fmla="*/ 1023092 h 1146535"/>
              <a:gd name="connsiteX11" fmla="*/ 1456609 w 1693119"/>
              <a:gd name="connsiteY11" fmla="*/ 885932 h 114653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74569 w 1737358"/>
              <a:gd name="connsiteY0" fmla="*/ 702122 h 1145605"/>
              <a:gd name="connsiteX1" fmla="*/ 153589 w 1737358"/>
              <a:gd name="connsiteY1" fmla="*/ 336362 h 1145605"/>
              <a:gd name="connsiteX2" fmla="*/ 496489 w 1737358"/>
              <a:gd name="connsiteY2" fmla="*/ 1082 h 1145605"/>
              <a:gd name="connsiteX3" fmla="*/ 686989 w 1737358"/>
              <a:gd name="connsiteY3" fmla="*/ 496382 h 1145605"/>
              <a:gd name="connsiteX4" fmla="*/ 1189 w 1737358"/>
              <a:gd name="connsiteY4" fmla="*/ 549722 h 1145605"/>
              <a:gd name="connsiteX5" fmla="*/ 526969 w 1737358"/>
              <a:gd name="connsiteY5" fmla="*/ 1144082 h 1145605"/>
              <a:gd name="connsiteX6" fmla="*/ 740329 w 1737358"/>
              <a:gd name="connsiteY6" fmla="*/ 724982 h 1145605"/>
              <a:gd name="connsiteX7" fmla="*/ 1273729 w 1737358"/>
              <a:gd name="connsiteY7" fmla="*/ 854522 h 1145605"/>
              <a:gd name="connsiteX8" fmla="*/ 1022269 w 1737358"/>
              <a:gd name="connsiteY8" fmla="*/ 1006922 h 1145605"/>
              <a:gd name="connsiteX9" fmla="*/ 1410889 w 1737358"/>
              <a:gd name="connsiteY9" fmla="*/ 618302 h 1145605"/>
              <a:gd name="connsiteX10" fmla="*/ 1692829 w 1737358"/>
              <a:gd name="connsiteY10" fmla="*/ 1022162 h 1145605"/>
              <a:gd name="connsiteX11" fmla="*/ 1456609 w 1737358"/>
              <a:gd name="connsiteY11" fmla="*/ 885002 h 114560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826"/>
              <a:gd name="connsiteX1" fmla="*/ 171598 w 1755367"/>
              <a:gd name="connsiteY1" fmla="*/ 337292 h 1146826"/>
              <a:gd name="connsiteX2" fmla="*/ 514498 w 1755367"/>
              <a:gd name="connsiteY2" fmla="*/ 2012 h 1146826"/>
              <a:gd name="connsiteX3" fmla="*/ 704998 w 1755367"/>
              <a:gd name="connsiteY3" fmla="*/ 497312 h 1146826"/>
              <a:gd name="connsiteX4" fmla="*/ 19198 w 1755367"/>
              <a:gd name="connsiteY4" fmla="*/ 550652 h 1146826"/>
              <a:gd name="connsiteX5" fmla="*/ 544978 w 1755367"/>
              <a:gd name="connsiteY5" fmla="*/ 1145012 h 1146826"/>
              <a:gd name="connsiteX6" fmla="*/ 758338 w 1755367"/>
              <a:gd name="connsiteY6" fmla="*/ 725912 h 1146826"/>
              <a:gd name="connsiteX7" fmla="*/ 1291738 w 1755367"/>
              <a:gd name="connsiteY7" fmla="*/ 855452 h 1146826"/>
              <a:gd name="connsiteX8" fmla="*/ 1040278 w 1755367"/>
              <a:gd name="connsiteY8" fmla="*/ 1007852 h 1146826"/>
              <a:gd name="connsiteX9" fmla="*/ 1428898 w 1755367"/>
              <a:gd name="connsiteY9" fmla="*/ 619232 h 1146826"/>
              <a:gd name="connsiteX10" fmla="*/ 1710838 w 1755367"/>
              <a:gd name="connsiteY10" fmla="*/ 1023092 h 1146826"/>
              <a:gd name="connsiteX11" fmla="*/ 1474618 w 1755367"/>
              <a:gd name="connsiteY11" fmla="*/ 885932 h 1146826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838 h 1167710"/>
              <a:gd name="connsiteX1" fmla="*/ 182340 w 1758489"/>
              <a:gd name="connsiteY1" fmla="*/ 315218 h 1167710"/>
              <a:gd name="connsiteX2" fmla="*/ 517620 w 1758489"/>
              <a:gd name="connsiteY2" fmla="*/ 2798 h 1167710"/>
              <a:gd name="connsiteX3" fmla="*/ 708120 w 1758489"/>
              <a:gd name="connsiteY3" fmla="*/ 498098 h 1167710"/>
              <a:gd name="connsiteX4" fmla="*/ 22320 w 1758489"/>
              <a:gd name="connsiteY4" fmla="*/ 551438 h 1167710"/>
              <a:gd name="connsiteX5" fmla="*/ 548100 w 1758489"/>
              <a:gd name="connsiteY5" fmla="*/ 1145798 h 1167710"/>
              <a:gd name="connsiteX6" fmla="*/ 761460 w 1758489"/>
              <a:gd name="connsiteY6" fmla="*/ 726698 h 1167710"/>
              <a:gd name="connsiteX7" fmla="*/ 1294860 w 1758489"/>
              <a:gd name="connsiteY7" fmla="*/ 856238 h 1167710"/>
              <a:gd name="connsiteX8" fmla="*/ 1043400 w 1758489"/>
              <a:gd name="connsiteY8" fmla="*/ 1008638 h 1167710"/>
              <a:gd name="connsiteX9" fmla="*/ 1432020 w 1758489"/>
              <a:gd name="connsiteY9" fmla="*/ 620018 h 1167710"/>
              <a:gd name="connsiteX10" fmla="*/ 1713960 w 1758489"/>
              <a:gd name="connsiteY10" fmla="*/ 1023878 h 1167710"/>
              <a:gd name="connsiteX11" fmla="*/ 1477740 w 1758489"/>
              <a:gd name="connsiteY11" fmla="*/ 886718 h 1167710"/>
              <a:gd name="connsiteX0" fmla="*/ 433800 w 1758489"/>
              <a:gd name="connsiteY0" fmla="*/ 705738 h 1169610"/>
              <a:gd name="connsiteX1" fmla="*/ 182340 w 1758489"/>
              <a:gd name="connsiteY1" fmla="*/ 317118 h 1169610"/>
              <a:gd name="connsiteX2" fmla="*/ 517620 w 1758489"/>
              <a:gd name="connsiteY2" fmla="*/ 4698 h 1169610"/>
              <a:gd name="connsiteX3" fmla="*/ 708120 w 1758489"/>
              <a:gd name="connsiteY3" fmla="*/ 499998 h 1169610"/>
              <a:gd name="connsiteX4" fmla="*/ 22320 w 1758489"/>
              <a:gd name="connsiteY4" fmla="*/ 553338 h 1169610"/>
              <a:gd name="connsiteX5" fmla="*/ 548100 w 1758489"/>
              <a:gd name="connsiteY5" fmla="*/ 1147698 h 1169610"/>
              <a:gd name="connsiteX6" fmla="*/ 761460 w 1758489"/>
              <a:gd name="connsiteY6" fmla="*/ 728598 h 1169610"/>
              <a:gd name="connsiteX7" fmla="*/ 1294860 w 1758489"/>
              <a:gd name="connsiteY7" fmla="*/ 858138 h 1169610"/>
              <a:gd name="connsiteX8" fmla="*/ 1043400 w 1758489"/>
              <a:gd name="connsiteY8" fmla="*/ 1010538 h 1169610"/>
              <a:gd name="connsiteX9" fmla="*/ 1432020 w 1758489"/>
              <a:gd name="connsiteY9" fmla="*/ 621918 h 1169610"/>
              <a:gd name="connsiteX10" fmla="*/ 1713960 w 1758489"/>
              <a:gd name="connsiteY10" fmla="*/ 1025778 h 1169610"/>
              <a:gd name="connsiteX11" fmla="*/ 1477740 w 1758489"/>
              <a:gd name="connsiteY11" fmla="*/ 888618 h 1169610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08429 w 1733118"/>
              <a:gd name="connsiteY0" fmla="*/ 701145 h 1144919"/>
              <a:gd name="connsiteX1" fmla="*/ 156969 w 1733118"/>
              <a:gd name="connsiteY1" fmla="*/ 312525 h 1144919"/>
              <a:gd name="connsiteX2" fmla="*/ 492249 w 1733118"/>
              <a:gd name="connsiteY2" fmla="*/ 105 h 1144919"/>
              <a:gd name="connsiteX3" fmla="*/ 682749 w 1733118"/>
              <a:gd name="connsiteY3" fmla="*/ 495405 h 1144919"/>
              <a:gd name="connsiteX4" fmla="*/ 19809 w 1733118"/>
              <a:gd name="connsiteY4" fmla="*/ 548745 h 1144919"/>
              <a:gd name="connsiteX5" fmla="*/ 522729 w 1733118"/>
              <a:gd name="connsiteY5" fmla="*/ 1143105 h 1144919"/>
              <a:gd name="connsiteX6" fmla="*/ 736089 w 1733118"/>
              <a:gd name="connsiteY6" fmla="*/ 724005 h 1144919"/>
              <a:gd name="connsiteX7" fmla="*/ 1269489 w 1733118"/>
              <a:gd name="connsiteY7" fmla="*/ 853545 h 1144919"/>
              <a:gd name="connsiteX8" fmla="*/ 1018029 w 1733118"/>
              <a:gd name="connsiteY8" fmla="*/ 1005945 h 1144919"/>
              <a:gd name="connsiteX9" fmla="*/ 1406649 w 1733118"/>
              <a:gd name="connsiteY9" fmla="*/ 617325 h 1144919"/>
              <a:gd name="connsiteX10" fmla="*/ 1688589 w 1733118"/>
              <a:gd name="connsiteY10" fmla="*/ 1021185 h 1144919"/>
              <a:gd name="connsiteX11" fmla="*/ 1452369 w 1733118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73 h 1144947"/>
              <a:gd name="connsiteX1" fmla="*/ 155028 w 1731177"/>
              <a:gd name="connsiteY1" fmla="*/ 312553 h 1144947"/>
              <a:gd name="connsiteX2" fmla="*/ 490308 w 1731177"/>
              <a:gd name="connsiteY2" fmla="*/ 133 h 1144947"/>
              <a:gd name="connsiteX3" fmla="*/ 680808 w 1731177"/>
              <a:gd name="connsiteY3" fmla="*/ 495433 h 1144947"/>
              <a:gd name="connsiteX4" fmla="*/ 17868 w 1731177"/>
              <a:gd name="connsiteY4" fmla="*/ 548773 h 1144947"/>
              <a:gd name="connsiteX5" fmla="*/ 520788 w 1731177"/>
              <a:gd name="connsiteY5" fmla="*/ 1143133 h 1144947"/>
              <a:gd name="connsiteX6" fmla="*/ 734148 w 1731177"/>
              <a:gd name="connsiteY6" fmla="*/ 724033 h 1144947"/>
              <a:gd name="connsiteX7" fmla="*/ 1267548 w 1731177"/>
              <a:gd name="connsiteY7" fmla="*/ 853573 h 1144947"/>
              <a:gd name="connsiteX8" fmla="*/ 1016088 w 1731177"/>
              <a:gd name="connsiteY8" fmla="*/ 1005973 h 1144947"/>
              <a:gd name="connsiteX9" fmla="*/ 1404708 w 1731177"/>
              <a:gd name="connsiteY9" fmla="*/ 617353 h 1144947"/>
              <a:gd name="connsiteX10" fmla="*/ 1686648 w 1731177"/>
              <a:gd name="connsiteY10" fmla="*/ 1021213 h 1144947"/>
              <a:gd name="connsiteX11" fmla="*/ 1450428 w 1731177"/>
              <a:gd name="connsiteY11" fmla="*/ 884053 h 1144947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685" h="1150250">
                <a:moveTo>
                  <a:pt x="408996" y="701173"/>
                </a:moveTo>
                <a:cubicBezTo>
                  <a:pt x="212146" y="607193"/>
                  <a:pt x="128326" y="490353"/>
                  <a:pt x="157536" y="312553"/>
                </a:cubicBezTo>
                <a:cubicBezTo>
                  <a:pt x="186746" y="134753"/>
                  <a:pt x="283266" y="7753"/>
                  <a:pt x="492816" y="133"/>
                </a:cubicBezTo>
                <a:cubicBezTo>
                  <a:pt x="702366" y="-7487"/>
                  <a:pt x="853496" y="312553"/>
                  <a:pt x="683316" y="495433"/>
                </a:cubicBezTo>
                <a:cubicBezTo>
                  <a:pt x="513136" y="678313"/>
                  <a:pt x="138486" y="250323"/>
                  <a:pt x="20376" y="548773"/>
                </a:cubicBezTo>
                <a:cubicBezTo>
                  <a:pt x="-97734" y="847223"/>
                  <a:pt x="327716" y="1205363"/>
                  <a:pt x="523296" y="1143133"/>
                </a:cubicBezTo>
                <a:cubicBezTo>
                  <a:pt x="718876" y="1080903"/>
                  <a:pt x="574096" y="840873"/>
                  <a:pt x="736656" y="724033"/>
                </a:cubicBezTo>
                <a:cubicBezTo>
                  <a:pt x="899216" y="607193"/>
                  <a:pt x="1238306" y="745623"/>
                  <a:pt x="1270056" y="853573"/>
                </a:cubicBezTo>
                <a:cubicBezTo>
                  <a:pt x="1301806" y="961523"/>
                  <a:pt x="1140516" y="1129163"/>
                  <a:pt x="1018596" y="1005973"/>
                </a:cubicBezTo>
                <a:cubicBezTo>
                  <a:pt x="896676" y="882783"/>
                  <a:pt x="1143056" y="591953"/>
                  <a:pt x="1407216" y="617353"/>
                </a:cubicBezTo>
                <a:cubicBezTo>
                  <a:pt x="1671376" y="642753"/>
                  <a:pt x="1811076" y="961523"/>
                  <a:pt x="1689156" y="1021213"/>
                </a:cubicBezTo>
                <a:cubicBezTo>
                  <a:pt x="1567236" y="1080903"/>
                  <a:pt x="1499291" y="981843"/>
                  <a:pt x="1452936" y="884053"/>
                </a:cubicBezTo>
              </a:path>
            </a:pathLst>
          </a:custGeom>
          <a:noFill/>
          <a:ln w="28575">
            <a:solidFill>
              <a:srgbClr val="2E7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7800"/>
              </a:solidFill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5456516" y="1084577"/>
            <a:ext cx="1582475" cy="1150250"/>
          </a:xfrm>
          <a:custGeom>
            <a:avLst/>
            <a:gdLst>
              <a:gd name="connsiteX0" fmla="*/ 374569 w 1694632"/>
              <a:gd name="connsiteY0" fmla="*/ 703052 h 1216968"/>
              <a:gd name="connsiteX1" fmla="*/ 153589 w 1694632"/>
              <a:gd name="connsiteY1" fmla="*/ 337292 h 1216968"/>
              <a:gd name="connsiteX2" fmla="*/ 496489 w 1694632"/>
              <a:gd name="connsiteY2" fmla="*/ 2012 h 1216968"/>
              <a:gd name="connsiteX3" fmla="*/ 686989 w 1694632"/>
              <a:gd name="connsiteY3" fmla="*/ 497312 h 1216968"/>
              <a:gd name="connsiteX4" fmla="*/ 1189 w 1694632"/>
              <a:gd name="connsiteY4" fmla="*/ 550652 h 1216968"/>
              <a:gd name="connsiteX5" fmla="*/ 526969 w 1694632"/>
              <a:gd name="connsiteY5" fmla="*/ 1145012 h 1216968"/>
              <a:gd name="connsiteX6" fmla="*/ 740329 w 1694632"/>
              <a:gd name="connsiteY6" fmla="*/ 725912 h 1216968"/>
              <a:gd name="connsiteX7" fmla="*/ 1273729 w 1694632"/>
              <a:gd name="connsiteY7" fmla="*/ 855452 h 1216968"/>
              <a:gd name="connsiteX8" fmla="*/ 1090849 w 1694632"/>
              <a:gd name="connsiteY8" fmla="*/ 1213592 h 1216968"/>
              <a:gd name="connsiteX9" fmla="*/ 1410889 w 1694632"/>
              <a:gd name="connsiteY9" fmla="*/ 619232 h 1216968"/>
              <a:gd name="connsiteX10" fmla="*/ 1692829 w 1694632"/>
              <a:gd name="connsiteY10" fmla="*/ 1023092 h 1216968"/>
              <a:gd name="connsiteX11" fmla="*/ 1509949 w 1694632"/>
              <a:gd name="connsiteY11" fmla="*/ 924032 h 1216968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892729 w 1694632"/>
              <a:gd name="connsiteY8" fmla="*/ 101547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694632"/>
              <a:gd name="connsiteY0" fmla="*/ 703052 h 1146535"/>
              <a:gd name="connsiteX1" fmla="*/ 153589 w 1694632"/>
              <a:gd name="connsiteY1" fmla="*/ 337292 h 1146535"/>
              <a:gd name="connsiteX2" fmla="*/ 496489 w 1694632"/>
              <a:gd name="connsiteY2" fmla="*/ 2012 h 1146535"/>
              <a:gd name="connsiteX3" fmla="*/ 686989 w 1694632"/>
              <a:gd name="connsiteY3" fmla="*/ 497312 h 1146535"/>
              <a:gd name="connsiteX4" fmla="*/ 1189 w 1694632"/>
              <a:gd name="connsiteY4" fmla="*/ 550652 h 1146535"/>
              <a:gd name="connsiteX5" fmla="*/ 526969 w 1694632"/>
              <a:gd name="connsiteY5" fmla="*/ 1145012 h 1146535"/>
              <a:gd name="connsiteX6" fmla="*/ 740329 w 1694632"/>
              <a:gd name="connsiteY6" fmla="*/ 725912 h 1146535"/>
              <a:gd name="connsiteX7" fmla="*/ 1273729 w 1694632"/>
              <a:gd name="connsiteY7" fmla="*/ 855452 h 1146535"/>
              <a:gd name="connsiteX8" fmla="*/ 1022269 w 1694632"/>
              <a:gd name="connsiteY8" fmla="*/ 1007852 h 1146535"/>
              <a:gd name="connsiteX9" fmla="*/ 1410889 w 1694632"/>
              <a:gd name="connsiteY9" fmla="*/ 619232 h 1146535"/>
              <a:gd name="connsiteX10" fmla="*/ 1692829 w 1694632"/>
              <a:gd name="connsiteY10" fmla="*/ 1023092 h 1146535"/>
              <a:gd name="connsiteX11" fmla="*/ 1509949 w 1694632"/>
              <a:gd name="connsiteY11" fmla="*/ 924032 h 1146535"/>
              <a:gd name="connsiteX0" fmla="*/ 374569 w 1746507"/>
              <a:gd name="connsiteY0" fmla="*/ 703052 h 1146535"/>
              <a:gd name="connsiteX1" fmla="*/ 153589 w 1746507"/>
              <a:gd name="connsiteY1" fmla="*/ 337292 h 1146535"/>
              <a:gd name="connsiteX2" fmla="*/ 496489 w 1746507"/>
              <a:gd name="connsiteY2" fmla="*/ 2012 h 1146535"/>
              <a:gd name="connsiteX3" fmla="*/ 686989 w 1746507"/>
              <a:gd name="connsiteY3" fmla="*/ 497312 h 1146535"/>
              <a:gd name="connsiteX4" fmla="*/ 1189 w 1746507"/>
              <a:gd name="connsiteY4" fmla="*/ 550652 h 1146535"/>
              <a:gd name="connsiteX5" fmla="*/ 526969 w 1746507"/>
              <a:gd name="connsiteY5" fmla="*/ 1145012 h 1146535"/>
              <a:gd name="connsiteX6" fmla="*/ 740329 w 1746507"/>
              <a:gd name="connsiteY6" fmla="*/ 725912 h 1146535"/>
              <a:gd name="connsiteX7" fmla="*/ 1273729 w 1746507"/>
              <a:gd name="connsiteY7" fmla="*/ 855452 h 1146535"/>
              <a:gd name="connsiteX8" fmla="*/ 1022269 w 1746507"/>
              <a:gd name="connsiteY8" fmla="*/ 1007852 h 1146535"/>
              <a:gd name="connsiteX9" fmla="*/ 1410889 w 1746507"/>
              <a:gd name="connsiteY9" fmla="*/ 619232 h 1146535"/>
              <a:gd name="connsiteX10" fmla="*/ 1692829 w 1746507"/>
              <a:gd name="connsiteY10" fmla="*/ 1023092 h 1146535"/>
              <a:gd name="connsiteX11" fmla="*/ 1509949 w 1746507"/>
              <a:gd name="connsiteY11" fmla="*/ 924032 h 1146535"/>
              <a:gd name="connsiteX0" fmla="*/ 374569 w 1693119"/>
              <a:gd name="connsiteY0" fmla="*/ 703052 h 1146535"/>
              <a:gd name="connsiteX1" fmla="*/ 153589 w 1693119"/>
              <a:gd name="connsiteY1" fmla="*/ 337292 h 1146535"/>
              <a:gd name="connsiteX2" fmla="*/ 496489 w 1693119"/>
              <a:gd name="connsiteY2" fmla="*/ 2012 h 1146535"/>
              <a:gd name="connsiteX3" fmla="*/ 686989 w 1693119"/>
              <a:gd name="connsiteY3" fmla="*/ 497312 h 1146535"/>
              <a:gd name="connsiteX4" fmla="*/ 1189 w 1693119"/>
              <a:gd name="connsiteY4" fmla="*/ 550652 h 1146535"/>
              <a:gd name="connsiteX5" fmla="*/ 526969 w 1693119"/>
              <a:gd name="connsiteY5" fmla="*/ 1145012 h 1146535"/>
              <a:gd name="connsiteX6" fmla="*/ 740329 w 1693119"/>
              <a:gd name="connsiteY6" fmla="*/ 725912 h 1146535"/>
              <a:gd name="connsiteX7" fmla="*/ 1273729 w 1693119"/>
              <a:gd name="connsiteY7" fmla="*/ 855452 h 1146535"/>
              <a:gd name="connsiteX8" fmla="*/ 1022269 w 1693119"/>
              <a:gd name="connsiteY8" fmla="*/ 1007852 h 1146535"/>
              <a:gd name="connsiteX9" fmla="*/ 1410889 w 1693119"/>
              <a:gd name="connsiteY9" fmla="*/ 619232 h 1146535"/>
              <a:gd name="connsiteX10" fmla="*/ 1692829 w 1693119"/>
              <a:gd name="connsiteY10" fmla="*/ 1023092 h 1146535"/>
              <a:gd name="connsiteX11" fmla="*/ 1456609 w 1693119"/>
              <a:gd name="connsiteY11" fmla="*/ 885932 h 114653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74569 w 1737358"/>
              <a:gd name="connsiteY0" fmla="*/ 702122 h 1145605"/>
              <a:gd name="connsiteX1" fmla="*/ 153589 w 1737358"/>
              <a:gd name="connsiteY1" fmla="*/ 336362 h 1145605"/>
              <a:gd name="connsiteX2" fmla="*/ 496489 w 1737358"/>
              <a:gd name="connsiteY2" fmla="*/ 1082 h 1145605"/>
              <a:gd name="connsiteX3" fmla="*/ 686989 w 1737358"/>
              <a:gd name="connsiteY3" fmla="*/ 496382 h 1145605"/>
              <a:gd name="connsiteX4" fmla="*/ 1189 w 1737358"/>
              <a:gd name="connsiteY4" fmla="*/ 549722 h 1145605"/>
              <a:gd name="connsiteX5" fmla="*/ 526969 w 1737358"/>
              <a:gd name="connsiteY5" fmla="*/ 1144082 h 1145605"/>
              <a:gd name="connsiteX6" fmla="*/ 740329 w 1737358"/>
              <a:gd name="connsiteY6" fmla="*/ 724982 h 1145605"/>
              <a:gd name="connsiteX7" fmla="*/ 1273729 w 1737358"/>
              <a:gd name="connsiteY7" fmla="*/ 854522 h 1145605"/>
              <a:gd name="connsiteX8" fmla="*/ 1022269 w 1737358"/>
              <a:gd name="connsiteY8" fmla="*/ 1006922 h 1145605"/>
              <a:gd name="connsiteX9" fmla="*/ 1410889 w 1737358"/>
              <a:gd name="connsiteY9" fmla="*/ 618302 h 1145605"/>
              <a:gd name="connsiteX10" fmla="*/ 1692829 w 1737358"/>
              <a:gd name="connsiteY10" fmla="*/ 1022162 h 1145605"/>
              <a:gd name="connsiteX11" fmla="*/ 1456609 w 1737358"/>
              <a:gd name="connsiteY11" fmla="*/ 885002 h 1145605"/>
              <a:gd name="connsiteX0" fmla="*/ 374569 w 1737358"/>
              <a:gd name="connsiteY0" fmla="*/ 703052 h 1146535"/>
              <a:gd name="connsiteX1" fmla="*/ 153589 w 1737358"/>
              <a:gd name="connsiteY1" fmla="*/ 337292 h 1146535"/>
              <a:gd name="connsiteX2" fmla="*/ 496489 w 1737358"/>
              <a:gd name="connsiteY2" fmla="*/ 2012 h 1146535"/>
              <a:gd name="connsiteX3" fmla="*/ 686989 w 1737358"/>
              <a:gd name="connsiteY3" fmla="*/ 497312 h 1146535"/>
              <a:gd name="connsiteX4" fmla="*/ 1189 w 1737358"/>
              <a:gd name="connsiteY4" fmla="*/ 550652 h 1146535"/>
              <a:gd name="connsiteX5" fmla="*/ 526969 w 1737358"/>
              <a:gd name="connsiteY5" fmla="*/ 1145012 h 1146535"/>
              <a:gd name="connsiteX6" fmla="*/ 740329 w 1737358"/>
              <a:gd name="connsiteY6" fmla="*/ 725912 h 1146535"/>
              <a:gd name="connsiteX7" fmla="*/ 1273729 w 1737358"/>
              <a:gd name="connsiteY7" fmla="*/ 855452 h 1146535"/>
              <a:gd name="connsiteX8" fmla="*/ 1022269 w 1737358"/>
              <a:gd name="connsiteY8" fmla="*/ 1007852 h 1146535"/>
              <a:gd name="connsiteX9" fmla="*/ 1410889 w 1737358"/>
              <a:gd name="connsiteY9" fmla="*/ 619232 h 1146535"/>
              <a:gd name="connsiteX10" fmla="*/ 1692829 w 1737358"/>
              <a:gd name="connsiteY10" fmla="*/ 1023092 h 1146535"/>
              <a:gd name="connsiteX11" fmla="*/ 1456609 w 1737358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535"/>
              <a:gd name="connsiteX1" fmla="*/ 171598 w 1755367"/>
              <a:gd name="connsiteY1" fmla="*/ 337292 h 1146535"/>
              <a:gd name="connsiteX2" fmla="*/ 514498 w 1755367"/>
              <a:gd name="connsiteY2" fmla="*/ 2012 h 1146535"/>
              <a:gd name="connsiteX3" fmla="*/ 704998 w 1755367"/>
              <a:gd name="connsiteY3" fmla="*/ 497312 h 1146535"/>
              <a:gd name="connsiteX4" fmla="*/ 19198 w 1755367"/>
              <a:gd name="connsiteY4" fmla="*/ 550652 h 1146535"/>
              <a:gd name="connsiteX5" fmla="*/ 544978 w 1755367"/>
              <a:gd name="connsiteY5" fmla="*/ 1145012 h 1146535"/>
              <a:gd name="connsiteX6" fmla="*/ 758338 w 1755367"/>
              <a:gd name="connsiteY6" fmla="*/ 725912 h 1146535"/>
              <a:gd name="connsiteX7" fmla="*/ 1291738 w 1755367"/>
              <a:gd name="connsiteY7" fmla="*/ 855452 h 1146535"/>
              <a:gd name="connsiteX8" fmla="*/ 1040278 w 1755367"/>
              <a:gd name="connsiteY8" fmla="*/ 1007852 h 1146535"/>
              <a:gd name="connsiteX9" fmla="*/ 1428898 w 1755367"/>
              <a:gd name="connsiteY9" fmla="*/ 619232 h 1146535"/>
              <a:gd name="connsiteX10" fmla="*/ 1710838 w 1755367"/>
              <a:gd name="connsiteY10" fmla="*/ 1023092 h 1146535"/>
              <a:gd name="connsiteX11" fmla="*/ 1474618 w 1755367"/>
              <a:gd name="connsiteY11" fmla="*/ 885932 h 1146535"/>
              <a:gd name="connsiteX0" fmla="*/ 392578 w 1755367"/>
              <a:gd name="connsiteY0" fmla="*/ 703052 h 1146826"/>
              <a:gd name="connsiteX1" fmla="*/ 171598 w 1755367"/>
              <a:gd name="connsiteY1" fmla="*/ 337292 h 1146826"/>
              <a:gd name="connsiteX2" fmla="*/ 514498 w 1755367"/>
              <a:gd name="connsiteY2" fmla="*/ 2012 h 1146826"/>
              <a:gd name="connsiteX3" fmla="*/ 704998 w 1755367"/>
              <a:gd name="connsiteY3" fmla="*/ 497312 h 1146826"/>
              <a:gd name="connsiteX4" fmla="*/ 19198 w 1755367"/>
              <a:gd name="connsiteY4" fmla="*/ 550652 h 1146826"/>
              <a:gd name="connsiteX5" fmla="*/ 544978 w 1755367"/>
              <a:gd name="connsiteY5" fmla="*/ 1145012 h 1146826"/>
              <a:gd name="connsiteX6" fmla="*/ 758338 w 1755367"/>
              <a:gd name="connsiteY6" fmla="*/ 725912 h 1146826"/>
              <a:gd name="connsiteX7" fmla="*/ 1291738 w 1755367"/>
              <a:gd name="connsiteY7" fmla="*/ 855452 h 1146826"/>
              <a:gd name="connsiteX8" fmla="*/ 1040278 w 1755367"/>
              <a:gd name="connsiteY8" fmla="*/ 1007852 h 1146826"/>
              <a:gd name="connsiteX9" fmla="*/ 1428898 w 1755367"/>
              <a:gd name="connsiteY9" fmla="*/ 619232 h 1146826"/>
              <a:gd name="connsiteX10" fmla="*/ 1710838 w 1755367"/>
              <a:gd name="connsiteY10" fmla="*/ 1023092 h 1146826"/>
              <a:gd name="connsiteX11" fmla="*/ 1474618 w 1755367"/>
              <a:gd name="connsiteY11" fmla="*/ 885932 h 1146826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3957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052 h 1166924"/>
              <a:gd name="connsiteX1" fmla="*/ 174720 w 1758489"/>
              <a:gd name="connsiteY1" fmla="*/ 337292 h 1166924"/>
              <a:gd name="connsiteX2" fmla="*/ 517620 w 1758489"/>
              <a:gd name="connsiteY2" fmla="*/ 2012 h 1166924"/>
              <a:gd name="connsiteX3" fmla="*/ 708120 w 1758489"/>
              <a:gd name="connsiteY3" fmla="*/ 497312 h 1166924"/>
              <a:gd name="connsiteX4" fmla="*/ 22320 w 1758489"/>
              <a:gd name="connsiteY4" fmla="*/ 550652 h 1166924"/>
              <a:gd name="connsiteX5" fmla="*/ 548100 w 1758489"/>
              <a:gd name="connsiteY5" fmla="*/ 1145012 h 1166924"/>
              <a:gd name="connsiteX6" fmla="*/ 761460 w 1758489"/>
              <a:gd name="connsiteY6" fmla="*/ 725912 h 1166924"/>
              <a:gd name="connsiteX7" fmla="*/ 1294860 w 1758489"/>
              <a:gd name="connsiteY7" fmla="*/ 855452 h 1166924"/>
              <a:gd name="connsiteX8" fmla="*/ 1043400 w 1758489"/>
              <a:gd name="connsiteY8" fmla="*/ 1007852 h 1166924"/>
              <a:gd name="connsiteX9" fmla="*/ 1432020 w 1758489"/>
              <a:gd name="connsiteY9" fmla="*/ 619232 h 1166924"/>
              <a:gd name="connsiteX10" fmla="*/ 1713960 w 1758489"/>
              <a:gd name="connsiteY10" fmla="*/ 1023092 h 1166924"/>
              <a:gd name="connsiteX11" fmla="*/ 1477740 w 1758489"/>
              <a:gd name="connsiteY11" fmla="*/ 885932 h 1166924"/>
              <a:gd name="connsiteX0" fmla="*/ 433800 w 1758489"/>
              <a:gd name="connsiteY0" fmla="*/ 703838 h 1167710"/>
              <a:gd name="connsiteX1" fmla="*/ 182340 w 1758489"/>
              <a:gd name="connsiteY1" fmla="*/ 315218 h 1167710"/>
              <a:gd name="connsiteX2" fmla="*/ 517620 w 1758489"/>
              <a:gd name="connsiteY2" fmla="*/ 2798 h 1167710"/>
              <a:gd name="connsiteX3" fmla="*/ 708120 w 1758489"/>
              <a:gd name="connsiteY3" fmla="*/ 498098 h 1167710"/>
              <a:gd name="connsiteX4" fmla="*/ 22320 w 1758489"/>
              <a:gd name="connsiteY4" fmla="*/ 551438 h 1167710"/>
              <a:gd name="connsiteX5" fmla="*/ 548100 w 1758489"/>
              <a:gd name="connsiteY5" fmla="*/ 1145798 h 1167710"/>
              <a:gd name="connsiteX6" fmla="*/ 761460 w 1758489"/>
              <a:gd name="connsiteY6" fmla="*/ 726698 h 1167710"/>
              <a:gd name="connsiteX7" fmla="*/ 1294860 w 1758489"/>
              <a:gd name="connsiteY7" fmla="*/ 856238 h 1167710"/>
              <a:gd name="connsiteX8" fmla="*/ 1043400 w 1758489"/>
              <a:gd name="connsiteY8" fmla="*/ 1008638 h 1167710"/>
              <a:gd name="connsiteX9" fmla="*/ 1432020 w 1758489"/>
              <a:gd name="connsiteY9" fmla="*/ 620018 h 1167710"/>
              <a:gd name="connsiteX10" fmla="*/ 1713960 w 1758489"/>
              <a:gd name="connsiteY10" fmla="*/ 1023878 h 1167710"/>
              <a:gd name="connsiteX11" fmla="*/ 1477740 w 1758489"/>
              <a:gd name="connsiteY11" fmla="*/ 886718 h 1167710"/>
              <a:gd name="connsiteX0" fmla="*/ 433800 w 1758489"/>
              <a:gd name="connsiteY0" fmla="*/ 705738 h 1169610"/>
              <a:gd name="connsiteX1" fmla="*/ 182340 w 1758489"/>
              <a:gd name="connsiteY1" fmla="*/ 317118 h 1169610"/>
              <a:gd name="connsiteX2" fmla="*/ 517620 w 1758489"/>
              <a:gd name="connsiteY2" fmla="*/ 4698 h 1169610"/>
              <a:gd name="connsiteX3" fmla="*/ 708120 w 1758489"/>
              <a:gd name="connsiteY3" fmla="*/ 499998 h 1169610"/>
              <a:gd name="connsiteX4" fmla="*/ 22320 w 1758489"/>
              <a:gd name="connsiteY4" fmla="*/ 553338 h 1169610"/>
              <a:gd name="connsiteX5" fmla="*/ 548100 w 1758489"/>
              <a:gd name="connsiteY5" fmla="*/ 1147698 h 1169610"/>
              <a:gd name="connsiteX6" fmla="*/ 761460 w 1758489"/>
              <a:gd name="connsiteY6" fmla="*/ 728598 h 1169610"/>
              <a:gd name="connsiteX7" fmla="*/ 1294860 w 1758489"/>
              <a:gd name="connsiteY7" fmla="*/ 858138 h 1169610"/>
              <a:gd name="connsiteX8" fmla="*/ 1043400 w 1758489"/>
              <a:gd name="connsiteY8" fmla="*/ 1010538 h 1169610"/>
              <a:gd name="connsiteX9" fmla="*/ 1432020 w 1758489"/>
              <a:gd name="connsiteY9" fmla="*/ 621918 h 1169610"/>
              <a:gd name="connsiteX10" fmla="*/ 1713960 w 1758489"/>
              <a:gd name="connsiteY10" fmla="*/ 1025778 h 1169610"/>
              <a:gd name="connsiteX11" fmla="*/ 1477740 w 1758489"/>
              <a:gd name="connsiteY11" fmla="*/ 888618 h 1169610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33800 w 1758489"/>
              <a:gd name="connsiteY0" fmla="*/ 701165 h 1165037"/>
              <a:gd name="connsiteX1" fmla="*/ 182340 w 1758489"/>
              <a:gd name="connsiteY1" fmla="*/ 312545 h 1165037"/>
              <a:gd name="connsiteX2" fmla="*/ 517620 w 1758489"/>
              <a:gd name="connsiteY2" fmla="*/ 125 h 1165037"/>
              <a:gd name="connsiteX3" fmla="*/ 708120 w 1758489"/>
              <a:gd name="connsiteY3" fmla="*/ 495425 h 1165037"/>
              <a:gd name="connsiteX4" fmla="*/ 22320 w 1758489"/>
              <a:gd name="connsiteY4" fmla="*/ 548765 h 1165037"/>
              <a:gd name="connsiteX5" fmla="*/ 548100 w 1758489"/>
              <a:gd name="connsiteY5" fmla="*/ 1143125 h 1165037"/>
              <a:gd name="connsiteX6" fmla="*/ 761460 w 1758489"/>
              <a:gd name="connsiteY6" fmla="*/ 724025 h 1165037"/>
              <a:gd name="connsiteX7" fmla="*/ 1294860 w 1758489"/>
              <a:gd name="connsiteY7" fmla="*/ 853565 h 1165037"/>
              <a:gd name="connsiteX8" fmla="*/ 1043400 w 1758489"/>
              <a:gd name="connsiteY8" fmla="*/ 1005965 h 1165037"/>
              <a:gd name="connsiteX9" fmla="*/ 1432020 w 1758489"/>
              <a:gd name="connsiteY9" fmla="*/ 617345 h 1165037"/>
              <a:gd name="connsiteX10" fmla="*/ 1713960 w 1758489"/>
              <a:gd name="connsiteY10" fmla="*/ 1021205 h 1165037"/>
              <a:gd name="connsiteX11" fmla="*/ 1477740 w 1758489"/>
              <a:gd name="connsiteY11" fmla="*/ 884045 h 1165037"/>
              <a:gd name="connsiteX0" fmla="*/ 408429 w 1733118"/>
              <a:gd name="connsiteY0" fmla="*/ 701145 h 1144919"/>
              <a:gd name="connsiteX1" fmla="*/ 156969 w 1733118"/>
              <a:gd name="connsiteY1" fmla="*/ 312525 h 1144919"/>
              <a:gd name="connsiteX2" fmla="*/ 492249 w 1733118"/>
              <a:gd name="connsiteY2" fmla="*/ 105 h 1144919"/>
              <a:gd name="connsiteX3" fmla="*/ 682749 w 1733118"/>
              <a:gd name="connsiteY3" fmla="*/ 495405 h 1144919"/>
              <a:gd name="connsiteX4" fmla="*/ 19809 w 1733118"/>
              <a:gd name="connsiteY4" fmla="*/ 548745 h 1144919"/>
              <a:gd name="connsiteX5" fmla="*/ 522729 w 1733118"/>
              <a:gd name="connsiteY5" fmla="*/ 1143105 h 1144919"/>
              <a:gd name="connsiteX6" fmla="*/ 736089 w 1733118"/>
              <a:gd name="connsiteY6" fmla="*/ 724005 h 1144919"/>
              <a:gd name="connsiteX7" fmla="*/ 1269489 w 1733118"/>
              <a:gd name="connsiteY7" fmla="*/ 853545 h 1144919"/>
              <a:gd name="connsiteX8" fmla="*/ 1018029 w 1733118"/>
              <a:gd name="connsiteY8" fmla="*/ 1005945 h 1144919"/>
              <a:gd name="connsiteX9" fmla="*/ 1406649 w 1733118"/>
              <a:gd name="connsiteY9" fmla="*/ 617325 h 1144919"/>
              <a:gd name="connsiteX10" fmla="*/ 1688589 w 1733118"/>
              <a:gd name="connsiteY10" fmla="*/ 1021185 h 1144919"/>
              <a:gd name="connsiteX11" fmla="*/ 1452369 w 1733118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45 h 1144919"/>
              <a:gd name="connsiteX1" fmla="*/ 155028 w 1731177"/>
              <a:gd name="connsiteY1" fmla="*/ 312525 h 1144919"/>
              <a:gd name="connsiteX2" fmla="*/ 490308 w 1731177"/>
              <a:gd name="connsiteY2" fmla="*/ 105 h 1144919"/>
              <a:gd name="connsiteX3" fmla="*/ 680808 w 1731177"/>
              <a:gd name="connsiteY3" fmla="*/ 495405 h 1144919"/>
              <a:gd name="connsiteX4" fmla="*/ 17868 w 1731177"/>
              <a:gd name="connsiteY4" fmla="*/ 548745 h 1144919"/>
              <a:gd name="connsiteX5" fmla="*/ 520788 w 1731177"/>
              <a:gd name="connsiteY5" fmla="*/ 1143105 h 1144919"/>
              <a:gd name="connsiteX6" fmla="*/ 734148 w 1731177"/>
              <a:gd name="connsiteY6" fmla="*/ 724005 h 1144919"/>
              <a:gd name="connsiteX7" fmla="*/ 1267548 w 1731177"/>
              <a:gd name="connsiteY7" fmla="*/ 853545 h 1144919"/>
              <a:gd name="connsiteX8" fmla="*/ 1016088 w 1731177"/>
              <a:gd name="connsiteY8" fmla="*/ 1005945 h 1144919"/>
              <a:gd name="connsiteX9" fmla="*/ 1404708 w 1731177"/>
              <a:gd name="connsiteY9" fmla="*/ 617325 h 1144919"/>
              <a:gd name="connsiteX10" fmla="*/ 1686648 w 1731177"/>
              <a:gd name="connsiteY10" fmla="*/ 1021185 h 1144919"/>
              <a:gd name="connsiteX11" fmla="*/ 1450428 w 1731177"/>
              <a:gd name="connsiteY11" fmla="*/ 884025 h 1144919"/>
              <a:gd name="connsiteX0" fmla="*/ 406488 w 1731177"/>
              <a:gd name="connsiteY0" fmla="*/ 701173 h 1144947"/>
              <a:gd name="connsiteX1" fmla="*/ 155028 w 1731177"/>
              <a:gd name="connsiteY1" fmla="*/ 312553 h 1144947"/>
              <a:gd name="connsiteX2" fmla="*/ 490308 w 1731177"/>
              <a:gd name="connsiteY2" fmla="*/ 133 h 1144947"/>
              <a:gd name="connsiteX3" fmla="*/ 680808 w 1731177"/>
              <a:gd name="connsiteY3" fmla="*/ 495433 h 1144947"/>
              <a:gd name="connsiteX4" fmla="*/ 17868 w 1731177"/>
              <a:gd name="connsiteY4" fmla="*/ 548773 h 1144947"/>
              <a:gd name="connsiteX5" fmla="*/ 520788 w 1731177"/>
              <a:gd name="connsiteY5" fmla="*/ 1143133 h 1144947"/>
              <a:gd name="connsiteX6" fmla="*/ 734148 w 1731177"/>
              <a:gd name="connsiteY6" fmla="*/ 724033 h 1144947"/>
              <a:gd name="connsiteX7" fmla="*/ 1267548 w 1731177"/>
              <a:gd name="connsiteY7" fmla="*/ 853573 h 1144947"/>
              <a:gd name="connsiteX8" fmla="*/ 1016088 w 1731177"/>
              <a:gd name="connsiteY8" fmla="*/ 1005973 h 1144947"/>
              <a:gd name="connsiteX9" fmla="*/ 1404708 w 1731177"/>
              <a:gd name="connsiteY9" fmla="*/ 617353 h 1144947"/>
              <a:gd name="connsiteX10" fmla="*/ 1686648 w 1731177"/>
              <a:gd name="connsiteY10" fmla="*/ 1021213 h 1144947"/>
              <a:gd name="connsiteX11" fmla="*/ 1450428 w 1731177"/>
              <a:gd name="connsiteY11" fmla="*/ 884053 h 1144947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  <a:gd name="connsiteX0" fmla="*/ 408996 w 1733685"/>
              <a:gd name="connsiteY0" fmla="*/ 701173 h 1150250"/>
              <a:gd name="connsiteX1" fmla="*/ 157536 w 1733685"/>
              <a:gd name="connsiteY1" fmla="*/ 312553 h 1150250"/>
              <a:gd name="connsiteX2" fmla="*/ 492816 w 1733685"/>
              <a:gd name="connsiteY2" fmla="*/ 133 h 1150250"/>
              <a:gd name="connsiteX3" fmla="*/ 683316 w 1733685"/>
              <a:gd name="connsiteY3" fmla="*/ 495433 h 1150250"/>
              <a:gd name="connsiteX4" fmla="*/ 20376 w 1733685"/>
              <a:gd name="connsiteY4" fmla="*/ 548773 h 1150250"/>
              <a:gd name="connsiteX5" fmla="*/ 523296 w 1733685"/>
              <a:gd name="connsiteY5" fmla="*/ 1143133 h 1150250"/>
              <a:gd name="connsiteX6" fmla="*/ 736656 w 1733685"/>
              <a:gd name="connsiteY6" fmla="*/ 724033 h 1150250"/>
              <a:gd name="connsiteX7" fmla="*/ 1270056 w 1733685"/>
              <a:gd name="connsiteY7" fmla="*/ 853573 h 1150250"/>
              <a:gd name="connsiteX8" fmla="*/ 1018596 w 1733685"/>
              <a:gd name="connsiteY8" fmla="*/ 1005973 h 1150250"/>
              <a:gd name="connsiteX9" fmla="*/ 1407216 w 1733685"/>
              <a:gd name="connsiteY9" fmla="*/ 617353 h 1150250"/>
              <a:gd name="connsiteX10" fmla="*/ 1689156 w 1733685"/>
              <a:gd name="connsiteY10" fmla="*/ 1021213 h 1150250"/>
              <a:gd name="connsiteX11" fmla="*/ 1452936 w 1733685"/>
              <a:gd name="connsiteY11" fmla="*/ 884053 h 115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33685" h="1150250">
                <a:moveTo>
                  <a:pt x="408996" y="701173"/>
                </a:moveTo>
                <a:cubicBezTo>
                  <a:pt x="212146" y="607193"/>
                  <a:pt x="128326" y="490353"/>
                  <a:pt x="157536" y="312553"/>
                </a:cubicBezTo>
                <a:cubicBezTo>
                  <a:pt x="186746" y="134753"/>
                  <a:pt x="283266" y="7753"/>
                  <a:pt x="492816" y="133"/>
                </a:cubicBezTo>
                <a:cubicBezTo>
                  <a:pt x="702366" y="-7487"/>
                  <a:pt x="853496" y="312553"/>
                  <a:pt x="683316" y="495433"/>
                </a:cubicBezTo>
                <a:cubicBezTo>
                  <a:pt x="513136" y="678313"/>
                  <a:pt x="138486" y="250323"/>
                  <a:pt x="20376" y="548773"/>
                </a:cubicBezTo>
                <a:cubicBezTo>
                  <a:pt x="-97734" y="847223"/>
                  <a:pt x="327716" y="1205363"/>
                  <a:pt x="523296" y="1143133"/>
                </a:cubicBezTo>
                <a:cubicBezTo>
                  <a:pt x="718876" y="1080903"/>
                  <a:pt x="574096" y="840873"/>
                  <a:pt x="736656" y="724033"/>
                </a:cubicBezTo>
                <a:cubicBezTo>
                  <a:pt x="899216" y="607193"/>
                  <a:pt x="1238306" y="745623"/>
                  <a:pt x="1270056" y="853573"/>
                </a:cubicBezTo>
                <a:cubicBezTo>
                  <a:pt x="1301806" y="961523"/>
                  <a:pt x="1140516" y="1129163"/>
                  <a:pt x="1018596" y="1005973"/>
                </a:cubicBezTo>
                <a:cubicBezTo>
                  <a:pt x="896676" y="882783"/>
                  <a:pt x="1143056" y="591953"/>
                  <a:pt x="1407216" y="617353"/>
                </a:cubicBezTo>
                <a:cubicBezTo>
                  <a:pt x="1671376" y="642753"/>
                  <a:pt x="1811076" y="961523"/>
                  <a:pt x="1689156" y="1021213"/>
                </a:cubicBezTo>
                <a:cubicBezTo>
                  <a:pt x="1567236" y="1080903"/>
                  <a:pt x="1499291" y="981843"/>
                  <a:pt x="1452936" y="884053"/>
                </a:cubicBezTo>
              </a:path>
            </a:pathLst>
          </a:custGeom>
          <a:noFill/>
          <a:ln w="28575">
            <a:solidFill>
              <a:srgbClr val="AE96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51554" y="3150810"/>
            <a:ext cx="1470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bg1">
                    <a:lumMod val="50000"/>
                  </a:schemeClr>
                </a:solidFill>
              </a:rPr>
              <a:t>template </a:t>
            </a:r>
          </a:p>
          <a:p>
            <a:pPr>
              <a:lnSpc>
                <a:spcPts val="1230"/>
              </a:lnSpc>
            </a:pPr>
            <a:r>
              <a:rPr lang="en-US" sz="1600" b="0" dirty="0">
                <a:solidFill>
                  <a:schemeClr val="bg1">
                    <a:lumMod val="50000"/>
                  </a:schemeClr>
                </a:solidFill>
              </a:rPr>
              <a:t>perturbation 1</a:t>
            </a:r>
            <a:endParaRPr lang="en-US" sz="1600" b="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30746" y="1986693"/>
            <a:ext cx="1470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rgbClr val="AE96C0"/>
                </a:solidFill>
              </a:rPr>
              <a:t>template </a:t>
            </a:r>
          </a:p>
          <a:p>
            <a:pPr>
              <a:lnSpc>
                <a:spcPts val="1230"/>
              </a:lnSpc>
            </a:pPr>
            <a:r>
              <a:rPr lang="en-US" sz="1600" b="0" dirty="0">
                <a:solidFill>
                  <a:srgbClr val="AE96C0"/>
                </a:solidFill>
              </a:rPr>
              <a:t>perturbation 3</a:t>
            </a:r>
            <a:endParaRPr lang="en-US" sz="1600" b="0" u="sng" dirty="0">
              <a:solidFill>
                <a:srgbClr val="AE96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85072" y="2584513"/>
            <a:ext cx="1470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rgbClr val="2E77B4"/>
                </a:solidFill>
              </a:rPr>
              <a:t>template </a:t>
            </a:r>
          </a:p>
          <a:p>
            <a:pPr>
              <a:lnSpc>
                <a:spcPts val="1230"/>
              </a:lnSpc>
            </a:pPr>
            <a:r>
              <a:rPr lang="en-US" sz="1600" b="0" dirty="0">
                <a:solidFill>
                  <a:srgbClr val="2E77B4"/>
                </a:solidFill>
              </a:rPr>
              <a:t>perturbation 2</a:t>
            </a:r>
            <a:endParaRPr lang="en-US" sz="1600" b="0" u="sng" dirty="0">
              <a:solidFill>
                <a:srgbClr val="2E77B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980" y="4601726"/>
            <a:ext cx="4935988" cy="22322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489986" y="4355505"/>
            <a:ext cx="1723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[Tan CVPR 2016] 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67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-78104"/>
            <a:ext cx="2523559" cy="335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5599" y="-206150"/>
            <a:ext cx="4002417" cy="4348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6851" y="-319291"/>
            <a:ext cx="3075494" cy="3105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0783" y="1473094"/>
            <a:ext cx="2294342" cy="4370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07195" y="2275572"/>
            <a:ext cx="2754889" cy="3625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8576" y="2580180"/>
            <a:ext cx="2793229" cy="3365755"/>
          </a:xfrm>
          <a:prstGeom prst="rect">
            <a:avLst/>
          </a:prstGeom>
        </p:spPr>
      </p:pic>
      <p:pic>
        <p:nvPicPr>
          <p:cNvPr id="11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31486" b="10553"/>
          <a:stretch/>
        </p:blipFill>
        <p:spPr bwMode="auto">
          <a:xfrm>
            <a:off x="384450" y="3149786"/>
            <a:ext cx="1289709" cy="11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2" r="25932" b="10553"/>
          <a:stretch/>
        </p:blipFill>
        <p:spPr bwMode="auto">
          <a:xfrm>
            <a:off x="2376424" y="5791423"/>
            <a:ext cx="1163320" cy="9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2" r="25932" b="10553"/>
          <a:stretch/>
        </p:blipFill>
        <p:spPr bwMode="auto">
          <a:xfrm>
            <a:off x="8643406" y="2580180"/>
            <a:ext cx="1163320" cy="11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1" r="15952" b="10553"/>
          <a:stretch/>
        </p:blipFill>
        <p:spPr bwMode="auto">
          <a:xfrm>
            <a:off x="4003127" y="4088250"/>
            <a:ext cx="1306831" cy="9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41589" b="10553"/>
          <a:stretch/>
        </p:blipFill>
        <p:spPr bwMode="auto">
          <a:xfrm>
            <a:off x="6644641" y="5791423"/>
            <a:ext cx="1286256" cy="9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histogram icon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3" r="31486" b="10553"/>
          <a:stretch/>
        </p:blipFill>
        <p:spPr bwMode="auto">
          <a:xfrm flipH="1">
            <a:off x="10203285" y="5564131"/>
            <a:ext cx="1289709" cy="112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443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Cambria" panose="02040503050406030204" pitchFamily="18" charset="0"/>
              </a:rPr>
              <a:t>Calibration for different users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2928" y="4378365"/>
            <a:ext cx="3826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pPr algn="ctr">
              <a:lnSpc>
                <a:spcPts val="1230"/>
              </a:lnSpc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models of all the people we tried on</a:t>
            </a:r>
            <a:endParaRPr lang="en-US" sz="1600" b="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81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" y="887406"/>
            <a:ext cx="12148078" cy="49445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Cambria" panose="02040503050406030204" pitchFamily="18" charset="0"/>
              </a:rPr>
              <a:t>Comparing with [Taylor et al. 2016] on NUY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8740" y="1363980"/>
            <a:ext cx="3496627" cy="32842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94991" y="1363980"/>
            <a:ext cx="348741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 flipV="1">
            <a:off x="7133502" y="2806182"/>
            <a:ext cx="303153" cy="291431"/>
          </a:xfrm>
          <a:prstGeom prst="straightConnector1">
            <a:avLst/>
          </a:prstGeom>
          <a:ln w="19050">
            <a:solidFill>
              <a:srgbClr val="99CB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7"/>
          </p:cNvCxnSpPr>
          <p:nvPr/>
        </p:nvCxnSpPr>
        <p:spPr>
          <a:xfrm flipH="1">
            <a:off x="6815310" y="3073383"/>
            <a:ext cx="341664" cy="221467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6832406" y="3823187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2" idx="7"/>
          </p:cNvCxnSpPr>
          <p:nvPr/>
        </p:nvCxnSpPr>
        <p:spPr>
          <a:xfrm flipH="1">
            <a:off x="4315695" y="3812035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 flipH="1" flipV="1">
            <a:off x="4323588" y="2487676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24" idx="3"/>
          </p:cNvCxnSpPr>
          <p:nvPr/>
        </p:nvCxnSpPr>
        <p:spPr>
          <a:xfrm flipH="1">
            <a:off x="4296646" y="3073383"/>
            <a:ext cx="341918" cy="226092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Data energies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23588" y="2525776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73524" y="3062224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5488" y="2487676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85487" y="3234435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85487" y="3981194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008613" y="2376553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13" y="2376553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96141" y="3126713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141" y="3126713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364" r="-454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4098" y="2987539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098" y="2987539"/>
                <a:ext cx="222882" cy="215444"/>
              </a:xfrm>
              <a:prstGeom prst="rect">
                <a:avLst/>
              </a:prstGeom>
              <a:blipFill>
                <a:blip r:embed="rId4"/>
                <a:stretch>
                  <a:fillRect l="-21622" r="-270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>
            <a:endCxn id="54" idx="0"/>
          </p:cNvCxnSpPr>
          <p:nvPr/>
        </p:nvCxnSpPr>
        <p:spPr>
          <a:xfrm flipH="1" flipV="1">
            <a:off x="6841998" y="2487676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41998" y="2525776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091934" y="3062224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03898" y="2487676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803897" y="3234435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803897" y="3981194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527023" y="2376553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023" y="2376553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242508" y="2987539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508" y="2987539"/>
                <a:ext cx="222882" cy="215444"/>
              </a:xfrm>
              <a:prstGeom prst="rect">
                <a:avLst/>
              </a:prstGeom>
              <a:blipFill>
                <a:blip r:embed="rId5"/>
                <a:stretch>
                  <a:fillRect l="-18919" r="-270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6704070" y="2672074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13567" y="3601170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925703" y="3211020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125784" y="380087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737920" y="3410726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790343" y="3601170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02560" y="380087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165693" y="1762325"/>
            <a:ext cx="2315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m2d – model to data energy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13931" y="1668458"/>
            <a:ext cx="2656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ms2ds – model-silhouette to data-silhouette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62619" y="2992941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19" y="2992941"/>
                <a:ext cx="222882" cy="215444"/>
              </a:xfrm>
              <a:prstGeom prst="rect">
                <a:avLst/>
              </a:prstGeom>
              <a:blipFill>
                <a:blip r:embed="rId4"/>
                <a:stretch>
                  <a:fillRect l="-22222" r="-55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stCxn id="63" idx="2"/>
          </p:cNvCxnSpPr>
          <p:nvPr/>
        </p:nvCxnSpPr>
        <p:spPr>
          <a:xfrm flipH="1" flipV="1">
            <a:off x="1754217" y="3844377"/>
            <a:ext cx="286864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1757404" y="3105724"/>
            <a:ext cx="286864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1761307" y="3644672"/>
            <a:ext cx="505656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762109" y="2531178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12045" y="306762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28864" y="3606572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1081" y="3806278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26904" y="3604072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726787" y="3067625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723207" y="3807154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368180" y="3457832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180" y="3457832"/>
                <a:ext cx="227050" cy="215444"/>
              </a:xfrm>
              <a:prstGeom prst="rect">
                <a:avLst/>
              </a:prstGeom>
              <a:blipFill>
                <a:blip r:embed="rId6"/>
                <a:stretch>
                  <a:fillRect l="-18421" r="-263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58970" y="3815001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70" y="3815001"/>
                <a:ext cx="227050" cy="215444"/>
              </a:xfrm>
              <a:prstGeom prst="rect">
                <a:avLst/>
              </a:prstGeom>
              <a:blipFill>
                <a:blip r:embed="rId7"/>
                <a:stretch>
                  <a:fillRect l="-18919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367223" y="2926809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23" y="2926809"/>
                <a:ext cx="322268" cy="233910"/>
              </a:xfrm>
              <a:prstGeom prst="rect">
                <a:avLst/>
              </a:prstGeom>
              <a:blipFill>
                <a:blip r:embed="rId8"/>
                <a:stretch>
                  <a:fillRect l="-113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361553" y="3466310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53" y="3466310"/>
                <a:ext cx="322268" cy="233910"/>
              </a:xfrm>
              <a:prstGeom prst="rect">
                <a:avLst/>
              </a:prstGeom>
              <a:blipFill>
                <a:blip r:embed="rId9"/>
                <a:stretch>
                  <a:fillRect l="-1132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367223" y="3790523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23" y="3790523"/>
                <a:ext cx="322268" cy="233910"/>
              </a:xfrm>
              <a:prstGeom prst="rect">
                <a:avLst/>
              </a:prstGeom>
              <a:blipFill>
                <a:blip r:embed="rId10"/>
                <a:stretch>
                  <a:fillRect l="-1132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20199" y="3410726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99" y="3410726"/>
                <a:ext cx="227050" cy="215444"/>
              </a:xfrm>
              <a:prstGeom prst="rect">
                <a:avLst/>
              </a:prstGeom>
              <a:blipFill>
                <a:blip r:embed="rId11"/>
                <a:stretch>
                  <a:fillRect l="-18919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710989" y="3767895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89" y="3767895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014022" y="3875872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022" y="3875872"/>
                <a:ext cx="273536" cy="215444"/>
              </a:xfrm>
              <a:prstGeom prst="rect">
                <a:avLst/>
              </a:prstGeom>
              <a:blipFill>
                <a:blip r:embed="rId13"/>
                <a:stretch>
                  <a:fillRect l="-8889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521639" y="3177211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639" y="3177211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111" r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119040" y="3534376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040" y="3534376"/>
                <a:ext cx="227050" cy="215444"/>
              </a:xfrm>
              <a:prstGeom prst="rect">
                <a:avLst/>
              </a:prstGeom>
              <a:blipFill>
                <a:blip r:embed="rId14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210999" y="3768210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99" y="3768210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522487" y="3954200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87" y="3954200"/>
                <a:ext cx="273536" cy="215444"/>
              </a:xfrm>
              <a:prstGeom prst="rect">
                <a:avLst/>
              </a:prstGeom>
              <a:blipFill>
                <a:blip r:embed="rId15"/>
                <a:stretch>
                  <a:fillRect l="-11111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584542" y="1762325"/>
            <a:ext cx="2353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d2m – data to model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11502" y="4651258"/>
                <a:ext cx="176029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502" y="4651258"/>
                <a:ext cx="1760290" cy="522835"/>
              </a:xfrm>
              <a:prstGeom prst="rect">
                <a:avLst/>
              </a:prstGeom>
              <a:blipFill>
                <a:blip r:embed="rId16"/>
                <a:stretch>
                  <a:fillRect l="-1730" t="-144186" r="-24913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894735" y="4651257"/>
                <a:ext cx="1809341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4651257"/>
                <a:ext cx="1809341" cy="522835"/>
              </a:xfrm>
              <a:prstGeom prst="rect">
                <a:avLst/>
              </a:prstGeom>
              <a:blipFill>
                <a:blip r:embed="rId17"/>
                <a:stretch>
                  <a:fillRect l="-1684" t="-144186" r="-21212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327872" y="4627199"/>
                <a:ext cx="2076274" cy="100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ms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72" y="4627199"/>
                <a:ext cx="2076274" cy="1003416"/>
              </a:xfrm>
              <a:prstGeom prst="rect">
                <a:avLst/>
              </a:prstGeom>
              <a:blipFill>
                <a:blip r:embed="rId18"/>
                <a:stretch>
                  <a:fillRect l="-20821" t="-75152" r="-12023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180678" y="2752533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99CB9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>
                  <a:solidFill>
                    <a:srgbClr val="99CB95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78" y="2752533"/>
                <a:ext cx="129010" cy="215444"/>
              </a:xfrm>
              <a:prstGeom prst="rect">
                <a:avLst/>
              </a:prstGeom>
              <a:blipFill>
                <a:blip r:embed="rId19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9804045" y="2900049"/>
            <a:ext cx="303153" cy="291431"/>
          </a:xfrm>
          <a:prstGeom prst="straightConnector1">
            <a:avLst/>
          </a:prstGeom>
          <a:ln w="19050">
            <a:solidFill>
              <a:srgbClr val="99CB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03" idx="7"/>
          </p:cNvCxnSpPr>
          <p:nvPr/>
        </p:nvCxnSpPr>
        <p:spPr>
          <a:xfrm flipH="1">
            <a:off x="9485853" y="3167250"/>
            <a:ext cx="341664" cy="221467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9502949" y="3917054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04" idx="0"/>
          </p:cNvCxnSpPr>
          <p:nvPr/>
        </p:nvCxnSpPr>
        <p:spPr>
          <a:xfrm flipH="1" flipV="1">
            <a:off x="9512541" y="2581543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512541" y="2619643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9762477" y="3156091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474441" y="2581543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474440" y="3328302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474440" y="4075061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9197566" y="2470420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566" y="2470420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913051" y="3081406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051" y="3081406"/>
                <a:ext cx="222882" cy="215444"/>
              </a:xfrm>
              <a:prstGeom prst="rect">
                <a:avLst/>
              </a:prstGeom>
              <a:blipFill>
                <a:blip r:embed="rId20"/>
                <a:stretch>
                  <a:fillRect l="-18919" r="-270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/>
          <p:cNvSpPr/>
          <p:nvPr/>
        </p:nvSpPr>
        <p:spPr>
          <a:xfrm>
            <a:off x="9374613" y="2765941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984110" y="3695037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596246" y="3304887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796327" y="3894743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408463" y="3504593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202512" y="1665505"/>
            <a:ext cx="2656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fixed ms2ds – model-silhouette to data-silhouette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9192182" y="3271078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82" y="3271078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111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9789583" y="3628243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583" y="3628243"/>
                <a:ext cx="227050" cy="215444"/>
              </a:xfrm>
              <a:prstGeom prst="rect">
                <a:avLst/>
              </a:prstGeom>
              <a:blipFill>
                <a:blip r:embed="rId14"/>
                <a:stretch>
                  <a:fillRect l="-216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9881542" y="3862077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542" y="3862077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193030" y="4048067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30" y="4048067"/>
                <a:ext cx="273536" cy="215444"/>
              </a:xfrm>
              <a:prstGeom prst="rect">
                <a:avLst/>
              </a:prstGeom>
              <a:blipFill>
                <a:blip r:embed="rId13"/>
                <a:stretch>
                  <a:fillRect l="-8889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8998415" y="4721066"/>
                <a:ext cx="2076274" cy="100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ms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BA469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15" y="4721066"/>
                <a:ext cx="2076274" cy="1003416"/>
              </a:xfrm>
              <a:prstGeom prst="rect">
                <a:avLst/>
              </a:prstGeom>
              <a:blipFill>
                <a:blip r:embed="rId21"/>
                <a:stretch>
                  <a:fillRect l="-20821" t="-75152" r="-12610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9851221" y="2846400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99CB9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>
                  <a:solidFill>
                    <a:srgbClr val="99CB95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221" y="2846400"/>
                <a:ext cx="129010" cy="215444"/>
              </a:xfrm>
              <a:prstGeom prst="rect">
                <a:avLst/>
              </a:prstGeom>
              <a:blipFill>
                <a:blip r:embed="rId22"/>
                <a:stretch>
                  <a:fillRect l="-19048" r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9624407" y="2563153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407" y="2563153"/>
                <a:ext cx="197682" cy="215444"/>
              </a:xfrm>
              <a:prstGeom prst="rect">
                <a:avLst/>
              </a:prstGeom>
              <a:blipFill>
                <a:blip r:embed="rId23"/>
                <a:stretch>
                  <a:fillRect l="-15625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/>
          <p:cNvCxnSpPr/>
          <p:nvPr/>
        </p:nvCxnSpPr>
        <p:spPr>
          <a:xfrm flipH="1" flipV="1">
            <a:off x="9530830" y="2636408"/>
            <a:ext cx="78001" cy="166139"/>
          </a:xfrm>
          <a:prstGeom prst="line">
            <a:avLst/>
          </a:prstGeom>
          <a:ln w="28575">
            <a:solidFill>
              <a:srgbClr val="BA469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9581515" y="2772442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0"/>
          <a:stretch/>
        </p:blipFill>
        <p:spPr>
          <a:xfrm>
            <a:off x="84786" y="903967"/>
            <a:ext cx="12022428" cy="44896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8100" y="6294351"/>
            <a:ext cx="518978" cy="49337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1097" y="1334313"/>
            <a:ext cx="3726180" cy="34535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3199" y="1319368"/>
            <a:ext cx="3718560" cy="3468500"/>
          </a:xfrm>
          <a:prstGeom prst="rect">
            <a:avLst/>
          </a:prstGeom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Cambria" panose="02040503050406030204" pitchFamily="18" charset="0"/>
              </a:rPr>
              <a:t>Comparing with [Taylor et al. 2016] on Dexter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07821" y="1361920"/>
            <a:ext cx="3712731" cy="34333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99964" y="1361920"/>
            <a:ext cx="3721795" cy="3405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6271" y="1348324"/>
            <a:ext cx="3712732" cy="342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96" t="712" r="1031" b="827"/>
          <a:stretch/>
        </p:blipFill>
        <p:spPr>
          <a:xfrm>
            <a:off x="8099964" y="1341746"/>
            <a:ext cx="3721796" cy="34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97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latin typeface="Cambria" panose="02040503050406030204" pitchFamily="18" charset="0"/>
              </a:rPr>
              <a:t>Comparing with [Taylor et al. 2016] on Teaser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41" y="1606685"/>
            <a:ext cx="8406653" cy="4271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1718" y="1667316"/>
            <a:ext cx="2446525" cy="41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06" y="208411"/>
            <a:ext cx="2386965" cy="3229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260" y="98987"/>
            <a:ext cx="2517594" cy="3448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981" y="3635330"/>
            <a:ext cx="2385060" cy="3222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019" y="3383647"/>
            <a:ext cx="2446484" cy="35359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257" y="98987"/>
            <a:ext cx="2727778" cy="3567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693" y="3437570"/>
            <a:ext cx="2933358" cy="3539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" y="98987"/>
            <a:ext cx="2499200" cy="34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8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/>
          <a:srcRect l="17571" t="15738" r="23470" b="15452"/>
          <a:stretch/>
        </p:blipFill>
        <p:spPr>
          <a:xfrm>
            <a:off x="6437210" y="616420"/>
            <a:ext cx="2936994" cy="3111910"/>
          </a:xfrm>
          <a:prstGeom prst="rect">
            <a:avLst/>
          </a:prstGeom>
          <a:ln w="12700">
            <a:noFill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/>
          <a:srcRect l="17571" t="15738" r="23470" b="15452"/>
          <a:stretch/>
        </p:blipFill>
        <p:spPr>
          <a:xfrm>
            <a:off x="3499287" y="616420"/>
            <a:ext cx="2936994" cy="3111910"/>
          </a:xfrm>
          <a:prstGeom prst="rect">
            <a:avLst/>
          </a:prstGeom>
          <a:ln w="12700">
            <a:noFill/>
          </a:ln>
        </p:spPr>
      </p:pic>
      <p:sp>
        <p:nvSpPr>
          <p:cNvPr id="74" name="Oval 73"/>
          <p:cNvSpPr/>
          <p:nvPr/>
        </p:nvSpPr>
        <p:spPr>
          <a:xfrm>
            <a:off x="5501148" y="1617241"/>
            <a:ext cx="88490" cy="884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>
            <a:off x="5554557" y="1685398"/>
            <a:ext cx="750379" cy="194270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018724" y="1661486"/>
            <a:ext cx="541934" cy="19681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543118" y="1642374"/>
            <a:ext cx="761818" cy="7658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304439" y="1678024"/>
            <a:ext cx="224416" cy="165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535509" y="1340242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509" y="1340242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750892" y="1187875"/>
                <a:ext cx="410689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892" y="1187875"/>
                <a:ext cx="410689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156827" y="1874834"/>
                <a:ext cx="41601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7" y="1874834"/>
                <a:ext cx="41601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/>
          <p:cNvSpPr/>
          <p:nvPr/>
        </p:nvSpPr>
        <p:spPr>
          <a:xfrm>
            <a:off x="8439071" y="1617241"/>
            <a:ext cx="88490" cy="884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8168944" y="1345323"/>
            <a:ext cx="329638" cy="31616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475121" y="1186919"/>
            <a:ext cx="31803" cy="47801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8313652" y="1753356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652" y="1753356"/>
                <a:ext cx="250838" cy="276999"/>
              </a:xfrm>
              <a:prstGeom prst="rect">
                <a:avLst/>
              </a:prstGeom>
              <a:blipFill>
                <a:blip r:embed="rId6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7688815" y="1187875"/>
                <a:ext cx="41908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15" y="1187875"/>
                <a:ext cx="419089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596753" y="1022692"/>
                <a:ext cx="41908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753" y="1022692"/>
                <a:ext cx="419089" cy="5733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Group 106"/>
          <p:cNvGrpSpPr/>
          <p:nvPr/>
        </p:nvGrpSpPr>
        <p:grpSpPr>
          <a:xfrm>
            <a:off x="693807" y="616420"/>
            <a:ext cx="3083223" cy="3310523"/>
            <a:chOff x="3945194" y="1417250"/>
            <a:chExt cx="3209598" cy="3446215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2"/>
            <a:srcRect l="17571" t="15738" r="23470" b="15452"/>
            <a:stretch/>
          </p:blipFill>
          <p:spPr>
            <a:xfrm>
              <a:off x="3945194" y="1622323"/>
              <a:ext cx="2936994" cy="3111910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109" name="Straight Connector 108"/>
            <p:cNvCxnSpPr/>
            <p:nvPr/>
          </p:nvCxnSpPr>
          <p:spPr>
            <a:xfrm flipV="1">
              <a:off x="4046220" y="1432560"/>
              <a:ext cx="87630" cy="3048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5472994" y="1813560"/>
              <a:ext cx="87630" cy="3048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5472994" y="1897380"/>
              <a:ext cx="253846" cy="2209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6798874" y="3202305"/>
              <a:ext cx="253846" cy="2209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798874" y="3423285"/>
              <a:ext cx="34106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4090035" y="1562100"/>
              <a:ext cx="1426774" cy="38100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5599917" y="2007870"/>
              <a:ext cx="1325880" cy="130492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6969407" y="3423285"/>
              <a:ext cx="0" cy="122682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156960" y="465010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156960" y="342328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886254" y="216598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Arc 119"/>
            <p:cNvSpPr/>
            <p:nvPr/>
          </p:nvSpPr>
          <p:spPr>
            <a:xfrm rot="16200000">
              <a:off x="6515100" y="4436745"/>
              <a:ext cx="426720" cy="426720"/>
            </a:xfrm>
            <a:prstGeom prst="arc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Arc 120"/>
            <p:cNvSpPr/>
            <p:nvPr/>
          </p:nvSpPr>
          <p:spPr>
            <a:xfrm rot="16200000">
              <a:off x="6383196" y="3206115"/>
              <a:ext cx="434340" cy="426720"/>
            </a:xfrm>
            <a:prstGeom prst="arc">
              <a:avLst>
                <a:gd name="adj1" fmla="val 16200000"/>
                <a:gd name="adj2" fmla="val 20130984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Arc 121"/>
            <p:cNvSpPr/>
            <p:nvPr/>
          </p:nvSpPr>
          <p:spPr>
            <a:xfrm rot="16200000">
              <a:off x="5102116" y="1949450"/>
              <a:ext cx="426720" cy="426720"/>
            </a:xfrm>
            <a:prstGeom prst="arc">
              <a:avLst>
                <a:gd name="adj1" fmla="val 16200000"/>
                <a:gd name="adj2" fmla="val 17713889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6813726" y="4652009"/>
              <a:ext cx="34106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6302864" y="2355710"/>
                  <a:ext cx="285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864" y="2355710"/>
                  <a:ext cx="2850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111" t="-2273" r="-13333" b="-38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4783427" y="1417250"/>
                  <a:ext cx="285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427" y="1417250"/>
                  <a:ext cx="2850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1111" t="-2273" r="-11111" b="-38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6262857" y="4195386"/>
                  <a:ext cx="2766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57" y="4195386"/>
                  <a:ext cx="27661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455" r="-11364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6074852" y="3052950"/>
                  <a:ext cx="2819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852" y="3052950"/>
                  <a:ext cx="28193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1111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4565825" y="1926572"/>
                  <a:ext cx="2819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825" y="1926572"/>
                  <a:ext cx="28193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2727" r="-11364" b="-204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78977" y="2999680"/>
                <a:ext cx="268679" cy="26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77" y="2999680"/>
                <a:ext cx="268679" cy="266092"/>
              </a:xfrm>
              <a:prstGeom prst="rect">
                <a:avLst/>
              </a:prstGeom>
              <a:blipFill>
                <a:blip r:embed="rId14"/>
                <a:stretch>
                  <a:fillRect l="-31818" t="-2273" r="-11364" b="-38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1726" y="3721607"/>
            <a:ext cx="3695700" cy="3000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6648660" y="6049747"/>
                <a:ext cx="252383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60" y="6049747"/>
                <a:ext cx="2523831" cy="6722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7409543" y="3721607"/>
                <a:ext cx="321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43" y="3721607"/>
                <a:ext cx="321498" cy="276999"/>
              </a:xfrm>
              <a:prstGeom prst="rect">
                <a:avLst/>
              </a:prstGeom>
              <a:blipFill>
                <a:blip r:embed="rId17"/>
                <a:stretch>
                  <a:fillRect l="-11321" r="-754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7088045" y="4626174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045" y="4626174"/>
                <a:ext cx="260584" cy="276999"/>
              </a:xfrm>
              <a:prstGeom prst="rect">
                <a:avLst/>
              </a:prstGeom>
              <a:blipFill>
                <a:blip r:embed="rId18"/>
                <a:stretch>
                  <a:fillRect l="-23810" r="-952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133"/>
          <p:cNvSpPr/>
          <p:nvPr/>
        </p:nvSpPr>
        <p:spPr>
          <a:xfrm>
            <a:off x="7424291" y="3983858"/>
            <a:ext cx="88490" cy="88490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8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59" y="1671608"/>
            <a:ext cx="11013733" cy="344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61160" y="5471160"/>
                <a:ext cx="1776064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5471160"/>
                <a:ext cx="1776064" cy="848246"/>
              </a:xfrm>
              <a:prstGeom prst="rect">
                <a:avLst/>
              </a:prstGeom>
              <a:blipFill>
                <a:blip r:embed="rId3"/>
                <a:stretch>
                  <a:fillRect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20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354"/>
            <a:ext cx="4358950" cy="757130"/>
          </a:xfr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BA4691"/>
                </a:solidFill>
                <a:latin typeface="Calibri" panose="020F0502020204030204" pitchFamily="34" charset="0"/>
                <a:ea typeface="+mn-ea"/>
                <a:cs typeface="+mn-cs"/>
              </a:rPr>
              <a:t>Adding new dofs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9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Edit shape chains</a:t>
            </a:r>
          </a:p>
          <a:p>
            <a:r>
              <a:rPr lang="en-US" sz="1800" dirty="0"/>
              <a:t>Change SHAPE_MAX_LENGTH</a:t>
            </a:r>
          </a:p>
          <a:p>
            <a:r>
              <a:rPr lang="en-US" sz="1800" dirty="0"/>
              <a:t>Edit block-id to shape-</a:t>
            </a:r>
            <a:r>
              <a:rPr lang="en-US" sz="1800" dirty="0" err="1"/>
              <a:t>dof</a:t>
            </a:r>
            <a:r>
              <a:rPr lang="en-US" sz="1800" dirty="0"/>
              <a:t>-id map</a:t>
            </a:r>
          </a:p>
          <a:p>
            <a:r>
              <a:rPr lang="en-US" sz="1800" dirty="0"/>
              <a:t>Set up phalange, type and limit of new dofs</a:t>
            </a:r>
          </a:p>
          <a:p>
            <a:r>
              <a:rPr lang="en-US" sz="1800" dirty="0"/>
              <a:t>Edit templates</a:t>
            </a:r>
          </a:p>
          <a:p>
            <a:r>
              <a:rPr lang="en-US" sz="1800" dirty="0"/>
              <a:t>Set up damping</a:t>
            </a:r>
          </a:p>
          <a:p>
            <a:r>
              <a:rPr lang="en-US" sz="1800" dirty="0"/>
              <a:t>Edit get-beta</a:t>
            </a:r>
            <a:endParaRPr lang="en-US" sz="1800" dirty="0"/>
          </a:p>
          <a:p>
            <a:r>
              <a:rPr lang="en-US" sz="1800" dirty="0"/>
              <a:t>Edit update-beta</a:t>
            </a:r>
          </a:p>
          <a:p>
            <a:r>
              <a:rPr lang="en-US" sz="1800" dirty="0"/>
              <a:t>Serialize-beta-</a:t>
            </a:r>
            <a:r>
              <a:rPr lang="en-US" sz="1800" dirty="0" err="1"/>
              <a:t>infos</a:t>
            </a:r>
            <a:endParaRPr lang="en-US" sz="1800" dirty="0"/>
          </a:p>
          <a:p>
            <a:r>
              <a:rPr lang="en-US" sz="1800" dirty="0"/>
              <a:t>Edit Jacobian verifier</a:t>
            </a:r>
          </a:p>
          <a:p>
            <a:r>
              <a:rPr lang="en-US" sz="1800" dirty="0"/>
              <a:t>Edit update-beta-double</a:t>
            </a:r>
          </a:p>
          <a:p>
            <a:r>
              <a:rPr lang="en-US" sz="1800" dirty="0"/>
              <a:t>Edit Jacobians on </a:t>
            </a:r>
            <a:r>
              <a:rPr lang="en-US" sz="1800" dirty="0" err="1"/>
              <a:t>Cuda</a:t>
            </a:r>
            <a:endParaRPr lang="en-US" sz="1800" dirty="0"/>
          </a:p>
          <a:p>
            <a:r>
              <a:rPr lang="en-US" sz="1800" dirty="0"/>
              <a:t>Edit update-phalanges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756393" y="575790"/>
            <a:ext cx="993856" cy="3987367"/>
            <a:chOff x="6221715" y="1228933"/>
            <a:chExt cx="993856" cy="3987367"/>
          </a:xfrm>
        </p:grpSpPr>
        <p:sp>
          <p:nvSpPr>
            <p:cNvPr id="10" name="Rectangle 9"/>
            <p:cNvSpPr/>
            <p:nvPr/>
          </p:nvSpPr>
          <p:spPr>
            <a:xfrm>
              <a:off x="6221718" y="3304924"/>
              <a:ext cx="993849" cy="526695"/>
            </a:xfrm>
            <a:prstGeom prst="rect">
              <a:avLst/>
            </a:prstGeom>
            <a:solidFill>
              <a:srgbClr val="EFB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21722" y="1918956"/>
              <a:ext cx="993849" cy="526695"/>
            </a:xfrm>
            <a:prstGeom prst="rect">
              <a:avLst/>
            </a:prstGeom>
            <a:solidFill>
              <a:srgbClr val="90C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221715" y="3999582"/>
              <a:ext cx="993849" cy="526695"/>
            </a:xfrm>
            <a:prstGeom prst="rect">
              <a:avLst/>
            </a:prstGeom>
            <a:solidFill>
              <a:srgbClr val="D99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21719" y="1228933"/>
              <a:ext cx="993849" cy="526695"/>
            </a:xfrm>
            <a:prstGeom prst="rect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21715" y="4689605"/>
              <a:ext cx="993849" cy="526695"/>
            </a:xfrm>
            <a:prstGeom prst="rect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21718" y="2610266"/>
              <a:ext cx="993849" cy="526695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10756392" y="4816571"/>
            <a:ext cx="993849" cy="526695"/>
          </a:xfrm>
          <a:prstGeom prst="rect">
            <a:avLst/>
          </a:prstGeom>
          <a:solidFill>
            <a:srgbClr val="CEB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756392" y="5525554"/>
            <a:ext cx="993849" cy="526695"/>
          </a:xfrm>
          <a:prstGeom prst="rect">
            <a:avLst/>
          </a:prstGeom>
          <a:solidFill>
            <a:srgbClr val="AE96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318" b="32566"/>
          <a:stretch/>
        </p:blipFill>
        <p:spPr>
          <a:xfrm>
            <a:off x="9623051" y="5525553"/>
            <a:ext cx="993849" cy="5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90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2839" y="1029462"/>
            <a:ext cx="1191518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6130" y="3094380"/>
            <a:ext cx="229923" cy="23460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6991" y="752447"/>
            <a:ext cx="1530210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31030" y="752447"/>
            <a:ext cx="233559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7201" y="752447"/>
            <a:ext cx="873830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67441" y="2533359"/>
                <a:ext cx="2896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41" y="2533359"/>
                <a:ext cx="289695" cy="215444"/>
              </a:xfrm>
              <a:prstGeom prst="rect">
                <a:avLst/>
              </a:prstGeom>
              <a:blipFill>
                <a:blip r:embed="rId2"/>
                <a:stretch>
                  <a:fillRect l="-14583" r="-2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4069" y="2527305"/>
                <a:ext cx="217559" cy="222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69" y="2527305"/>
                <a:ext cx="217559" cy="222625"/>
              </a:xfrm>
              <a:prstGeom prst="rect">
                <a:avLst/>
              </a:prstGeom>
              <a:blipFill>
                <a:blip r:embed="rId3"/>
                <a:stretch>
                  <a:fillRect l="-19444" t="-22222" r="-47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68609" y="2536868"/>
                <a:ext cx="291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609" y="2536868"/>
                <a:ext cx="291618" cy="215444"/>
              </a:xfrm>
              <a:prstGeom prst="rect">
                <a:avLst/>
              </a:prstGeom>
              <a:blipFill>
                <a:blip r:embed="rId4"/>
                <a:stretch>
                  <a:fillRect l="-20833" r="-41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218453" y="690879"/>
            <a:ext cx="2637600" cy="2638106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18453" y="690879"/>
            <a:ext cx="1530210" cy="152971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03750" y="1517306"/>
                <a:ext cx="2929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750" y="1517306"/>
                <a:ext cx="292901" cy="215444"/>
              </a:xfrm>
              <a:prstGeom prst="rect">
                <a:avLst/>
              </a:prstGeom>
              <a:blipFill>
                <a:blip r:embed="rId5"/>
                <a:stretch>
                  <a:fillRect l="-16667" r="-2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748663" y="2220597"/>
            <a:ext cx="873830" cy="87378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60071" y="2563890"/>
                <a:ext cx="291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71" y="2563890"/>
                <a:ext cx="291618" cy="215444"/>
              </a:xfrm>
              <a:prstGeom prst="rect">
                <a:avLst/>
              </a:prstGeom>
              <a:blipFill>
                <a:blip r:embed="rId6"/>
                <a:stretch>
                  <a:fillRect l="-20833" r="-416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42131" y="3092042"/>
                <a:ext cx="213195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131" y="3092042"/>
                <a:ext cx="213195" cy="222625"/>
              </a:xfrm>
              <a:prstGeom prst="rect">
                <a:avLst/>
              </a:prstGeom>
              <a:blipFill>
                <a:blip r:embed="rId7"/>
                <a:stretch>
                  <a:fillRect l="-22857" t="-18919" r="-45714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7622494" y="1029461"/>
            <a:ext cx="233559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6033971" y="2614293"/>
            <a:ext cx="233559" cy="1195824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48172" y="5208256"/>
            <a:ext cx="233559" cy="23460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52839" y="4017642"/>
            <a:ext cx="1191518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03750" y="4505488"/>
                <a:ext cx="292901" cy="215444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750" y="4505488"/>
                <a:ext cx="292901" cy="215444"/>
              </a:xfrm>
              <a:prstGeom prst="rect">
                <a:avLst/>
              </a:prstGeom>
              <a:blipFill>
                <a:blip r:embed="rId8"/>
                <a:stretch>
                  <a:fillRect l="-16667" r="-208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64172" y="5208255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172" y="5208255"/>
                <a:ext cx="217559" cy="222625"/>
              </a:xfrm>
              <a:prstGeom prst="rect">
                <a:avLst/>
              </a:prstGeom>
              <a:blipFill>
                <a:blip r:embed="rId9"/>
                <a:stretch>
                  <a:fillRect l="-22857" t="-18919" r="-48571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6748663" y="4017644"/>
            <a:ext cx="233559" cy="1191133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6033726" y="4727892"/>
            <a:ext cx="233559" cy="1195332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69171" y="752446"/>
            <a:ext cx="233559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79542" y="2524495"/>
                <a:ext cx="220445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42" y="2524495"/>
                <a:ext cx="220445" cy="225126"/>
              </a:xfrm>
              <a:prstGeom prst="rect">
                <a:avLst/>
              </a:prstGeom>
              <a:blipFill>
                <a:blip r:embed="rId10"/>
                <a:stretch>
                  <a:fillRect l="-24324" t="-18919" r="-5135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7859690" y="3328986"/>
            <a:ext cx="225559" cy="232034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851690" y="2220596"/>
            <a:ext cx="233559" cy="87378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7068465" y="3004811"/>
            <a:ext cx="233559" cy="88177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18453" y="691284"/>
            <a:ext cx="2866796" cy="2871194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68972" y="3310176"/>
                <a:ext cx="216277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72" y="3310176"/>
                <a:ext cx="216277" cy="225126"/>
              </a:xfrm>
              <a:prstGeom prst="rect">
                <a:avLst/>
              </a:prstGeom>
              <a:blipFill>
                <a:blip r:embed="rId11"/>
                <a:stretch>
                  <a:fillRect l="-31429" t="-18919" r="-51429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5218453" y="690811"/>
            <a:ext cx="2400404" cy="2404023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2081" y="105881"/>
            <a:ext cx="10076731" cy="6609325"/>
            <a:chOff x="132081" y="105881"/>
            <a:chExt cx="10076731" cy="6609325"/>
          </a:xfrm>
        </p:grpSpPr>
        <p:sp>
          <p:nvSpPr>
            <p:cNvPr id="69" name="Rectangle 68"/>
            <p:cNvSpPr/>
            <p:nvPr/>
          </p:nvSpPr>
          <p:spPr>
            <a:xfrm>
              <a:off x="6626997" y="6599723"/>
              <a:ext cx="69179" cy="74237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rot="5400000">
              <a:off x="4622092" y="5100573"/>
              <a:ext cx="74235" cy="3072539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626997" y="3109958"/>
              <a:ext cx="69179" cy="30600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082" y="6169960"/>
              <a:ext cx="439408" cy="429764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5400000">
              <a:off x="1428002" y="4904785"/>
              <a:ext cx="425514" cy="296436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195480" y="136359"/>
              <a:ext cx="432010" cy="29736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557045" y="5679842"/>
              <a:ext cx="233559" cy="2340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1114" y="3109959"/>
              <a:ext cx="2968281" cy="3060000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28022" y="134122"/>
              <a:ext cx="3064500" cy="2975837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3132524" y="3109960"/>
              <a:ext cx="3059998" cy="3059999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158924" y="136361"/>
              <a:ext cx="2973600" cy="29736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5000"/>
                      </a14:imgEffect>
                      <a14:imgEffect>
                        <a14:brightnessContrast brigh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2081" y="105881"/>
              <a:ext cx="6634480" cy="6609325"/>
            </a:xfrm>
            <a:prstGeom prst="rect">
              <a:avLst/>
            </a:prstGeom>
          </p:spPr>
        </p:pic>
        <p:sp>
          <p:nvSpPr>
            <p:cNvPr id="22" name="Rectangle 21"/>
            <p:cNvSpPr>
              <a:spLocks/>
            </p:cNvSpPr>
            <p:nvPr/>
          </p:nvSpPr>
          <p:spPr>
            <a:xfrm>
              <a:off x="158923" y="136360"/>
              <a:ext cx="6033600" cy="6033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158576" y="136360"/>
              <a:ext cx="6537600" cy="6537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76402" y="510201"/>
              <a:ext cx="1191518" cy="119113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9693" y="2575119"/>
              <a:ext cx="229923" cy="234605"/>
            </a:xfrm>
            <a:prstGeom prst="rect">
              <a:avLst/>
            </a:prstGeom>
            <a:solidFill>
              <a:srgbClr val="F8CBAD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42016" y="171618"/>
              <a:ext cx="2637600" cy="2638106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42016" y="171618"/>
              <a:ext cx="1530210" cy="1529718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127313" y="998045"/>
                  <a:ext cx="2929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313" y="998045"/>
                  <a:ext cx="29290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4583" r="-2083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/>
            <p:cNvSpPr/>
            <p:nvPr/>
          </p:nvSpPr>
          <p:spPr>
            <a:xfrm>
              <a:off x="8872226" y="1701336"/>
              <a:ext cx="873830" cy="87378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9183634" y="2044629"/>
                  <a:ext cx="2916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634" y="2044629"/>
                  <a:ext cx="29161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3404" r="-4255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9765694" y="2572781"/>
                  <a:ext cx="213195" cy="222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694" y="2572781"/>
                  <a:ext cx="213195" cy="222625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8919" r="-45714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9746057" y="510200"/>
              <a:ext cx="233559" cy="119113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8157534" y="2095032"/>
              <a:ext cx="233559" cy="1195824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983253" y="2809725"/>
              <a:ext cx="225559" cy="232034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75253" y="1701335"/>
              <a:ext cx="233559" cy="87378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192028" y="2485550"/>
              <a:ext cx="233559" cy="88177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42016" y="172023"/>
              <a:ext cx="2866796" cy="2871194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9992535" y="2790915"/>
                  <a:ext cx="216277" cy="225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535" y="2790915"/>
                  <a:ext cx="216277" cy="225126"/>
                </a:xfrm>
                <a:prstGeom prst="rect">
                  <a:avLst/>
                </a:prstGeom>
                <a:blipFill>
                  <a:blip r:embed="rId7"/>
                  <a:stretch>
                    <a:fillRect l="-27778" t="-21622" r="-50000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/>
            <p:cNvSpPr/>
            <p:nvPr/>
          </p:nvSpPr>
          <p:spPr>
            <a:xfrm>
              <a:off x="7342016" y="171550"/>
              <a:ext cx="2400404" cy="2404023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>
              <a:spLocks/>
            </p:cNvSpPr>
            <p:nvPr/>
          </p:nvSpPr>
          <p:spPr>
            <a:xfrm>
              <a:off x="161890" y="134123"/>
              <a:ext cx="6465600" cy="6465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42017" y="3461423"/>
              <a:ext cx="1107026" cy="11088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788834" y="3908101"/>
                  <a:ext cx="21339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834" y="3908101"/>
                  <a:ext cx="213392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2857" r="-2857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/>
            <p:cNvSpPr/>
            <p:nvPr/>
          </p:nvSpPr>
          <p:spPr>
            <a:xfrm>
              <a:off x="8448701" y="3460356"/>
              <a:ext cx="234000" cy="11088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780547" y="4135001"/>
              <a:ext cx="234000" cy="1102309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81616" y="3460985"/>
              <a:ext cx="874800" cy="1342171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7577110" y="4572054"/>
              <a:ext cx="871986" cy="1342171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558369" y="4803156"/>
              <a:ext cx="233559" cy="875978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679458" y="4804334"/>
              <a:ext cx="873830" cy="8748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9042865" y="5124148"/>
                  <a:ext cx="15452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865" y="5124148"/>
                  <a:ext cx="15452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8462" r="-3461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596559" y="5692454"/>
                  <a:ext cx="154529" cy="225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559" y="5692454"/>
                  <a:ext cx="154529" cy="225126"/>
                </a:xfrm>
                <a:prstGeom prst="rect">
                  <a:avLst/>
                </a:prstGeom>
                <a:blipFill>
                  <a:blip r:embed="rId10"/>
                  <a:stretch>
                    <a:fillRect l="-38462" t="-21622" r="-6923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/>
            <p:cNvSpPr/>
            <p:nvPr/>
          </p:nvSpPr>
          <p:spPr>
            <a:xfrm rot="16200000">
              <a:off x="9003189" y="5359677"/>
              <a:ext cx="233559" cy="8748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342016" y="3459289"/>
              <a:ext cx="2449911" cy="2454568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449009" y="4565143"/>
              <a:ext cx="233559" cy="2340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8465009" y="4563965"/>
                  <a:ext cx="217559" cy="222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009" y="4563965"/>
                  <a:ext cx="217559" cy="222625"/>
                </a:xfrm>
                <a:prstGeom prst="rect">
                  <a:avLst/>
                </a:prstGeom>
                <a:blipFill>
                  <a:blip r:embed="rId11"/>
                  <a:stretch>
                    <a:fillRect l="-20000" t="-22222" r="-51429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435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552759" y="2793386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57883" y="2546042"/>
            <a:ext cx="1107026" cy="2501446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0706" y="106530"/>
            <a:ext cx="873830" cy="494095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3487" y="106310"/>
            <a:ext cx="2673218" cy="494117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4699" y="106309"/>
            <a:ext cx="233559" cy="2439733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40053" y="1215110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53" y="1215110"/>
                <a:ext cx="217559" cy="222625"/>
              </a:xfrm>
              <a:prstGeom prst="rect">
                <a:avLst/>
              </a:prstGeom>
              <a:blipFill>
                <a:blip r:embed="rId3"/>
                <a:stretch>
                  <a:fillRect l="-16667" t="-18919" r="-50000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6301" y="2472882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01" y="2472882"/>
                <a:ext cx="154529" cy="215444"/>
              </a:xfrm>
              <a:prstGeom prst="rect">
                <a:avLst/>
              </a:prstGeom>
              <a:blipFill>
                <a:blip r:embed="rId4"/>
                <a:stretch>
                  <a:fillRect l="-44000" r="-36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674172" y="106530"/>
            <a:ext cx="233559" cy="494095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15643" y="2472882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643" y="2472882"/>
                <a:ext cx="154529" cy="225126"/>
              </a:xfrm>
              <a:prstGeom prst="rect">
                <a:avLst/>
              </a:prstGeom>
              <a:blipFill>
                <a:blip r:embed="rId5"/>
                <a:stretch>
                  <a:fillRect l="-44000" t="-21622" r="-72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999290" y="105242"/>
            <a:ext cx="3790507" cy="37908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65343" y="2546042"/>
            <a:ext cx="233559" cy="2501446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902616" y="3680598"/>
                <a:ext cx="21755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16" y="3680598"/>
                <a:ext cx="217559" cy="215444"/>
              </a:xfrm>
              <a:prstGeom prst="rect">
                <a:avLst/>
              </a:prstGeom>
              <a:blipFill>
                <a:blip r:embed="rId6"/>
                <a:stretch>
                  <a:fillRect l="-19444" r="-277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5817" y="3673417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17" y="3673417"/>
                <a:ext cx="217559" cy="222625"/>
              </a:xfrm>
              <a:prstGeom prst="rect">
                <a:avLst/>
              </a:prstGeom>
              <a:blipFill>
                <a:blip r:embed="rId7"/>
                <a:stretch>
                  <a:fillRect l="-22857" t="-22222" r="-4857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998949" y="106310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22390" y="105242"/>
            <a:ext cx="1107026" cy="2440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6761" y="1218164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1" y="1218164"/>
                <a:ext cx="213392" cy="215444"/>
              </a:xfrm>
              <a:prstGeom prst="rect">
                <a:avLst/>
              </a:prstGeom>
              <a:blipFill>
                <a:blip r:embed="rId8"/>
                <a:stretch>
                  <a:fillRect l="-22857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6105941" y="1215110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34783" y="1449110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444046" y="2557910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677605" y="2791910"/>
            <a:ext cx="873830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551435" y="3662042"/>
            <a:ext cx="233559" cy="2340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445766" y="552988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66" y="552988"/>
                <a:ext cx="213392" cy="215444"/>
              </a:xfrm>
              <a:prstGeom prst="rect">
                <a:avLst/>
              </a:prstGeom>
              <a:blipFill>
                <a:blip r:embed="rId9"/>
                <a:stretch>
                  <a:fillRect l="-20000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79516" y="1892920"/>
                <a:ext cx="21755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6" y="1892920"/>
                <a:ext cx="217559" cy="215444"/>
              </a:xfrm>
              <a:prstGeom prst="rect">
                <a:avLst/>
              </a:prstGeom>
              <a:blipFill>
                <a:blip r:embed="rId6"/>
                <a:stretch>
                  <a:fillRect l="-19444" r="-277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037255" y="3121588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255" y="3121588"/>
                <a:ext cx="154529" cy="215444"/>
              </a:xfrm>
              <a:prstGeom prst="rect">
                <a:avLst/>
              </a:prstGeom>
              <a:blipFill>
                <a:blip r:embed="rId12"/>
                <a:stretch>
                  <a:fillRect l="-38462" r="-346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590949" y="3674654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49" y="3674654"/>
                <a:ext cx="154529" cy="225126"/>
              </a:xfrm>
              <a:prstGeom prst="rect">
                <a:avLst/>
              </a:prstGeom>
              <a:blipFill>
                <a:blip r:embed="rId13"/>
                <a:stretch>
                  <a:fillRect l="-38462" t="-21622" r="-6923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6105633" y="105243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16200000">
            <a:off x="5441032" y="777711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43605" y="1447428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16200000">
            <a:off x="6772020" y="2121986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7997579" y="3341877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77604" y="105242"/>
            <a:ext cx="874800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79343" y="1447413"/>
            <a:ext cx="874800" cy="1344482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rot="16200000">
            <a:off x="5232024" y="2559710"/>
            <a:ext cx="873073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6566715" y="2558097"/>
            <a:ext cx="873073" cy="1344482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0644165" y="6350595"/>
            <a:ext cx="233559" cy="2340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429137" y="4132176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875954" y="4578854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954" y="4578854"/>
                <a:ext cx="213392" cy="215444"/>
              </a:xfrm>
              <a:prstGeom prst="rect">
                <a:avLst/>
              </a:prstGeom>
              <a:blipFill>
                <a:blip r:embed="rId14"/>
                <a:stretch>
                  <a:fillRect l="-20000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9535821" y="4131109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rot="16200000">
            <a:off x="8867667" y="4805754"/>
            <a:ext cx="234000" cy="1102309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9768736" y="4131738"/>
            <a:ext cx="874800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 rot="16200000">
            <a:off x="8664230" y="5242807"/>
            <a:ext cx="871986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0645489" y="5473909"/>
            <a:ext cx="233559" cy="87597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766578" y="5475087"/>
            <a:ext cx="873830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129985" y="5794901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85" y="5794901"/>
                <a:ext cx="154529" cy="215444"/>
              </a:xfrm>
              <a:prstGeom prst="rect">
                <a:avLst/>
              </a:prstGeom>
              <a:blipFill>
                <a:blip r:embed="rId15"/>
                <a:stretch>
                  <a:fillRect l="-44000" r="-36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0683679" y="6363207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679" y="6363207"/>
                <a:ext cx="154529" cy="225126"/>
              </a:xfrm>
              <a:prstGeom prst="rect">
                <a:avLst/>
              </a:prstGeom>
              <a:blipFill>
                <a:blip r:embed="rId16"/>
                <a:stretch>
                  <a:fillRect l="-44000" t="-21622" r="-72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 rot="16200000">
            <a:off x="10090309" y="6030430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429136" y="4130042"/>
            <a:ext cx="2449911" cy="245456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9536129" y="5235896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9552129" y="5234718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129" y="5234718"/>
                <a:ext cx="217559" cy="222625"/>
              </a:xfrm>
              <a:prstGeom prst="rect">
                <a:avLst/>
              </a:prstGeom>
              <a:blipFill>
                <a:blip r:embed="rId17"/>
                <a:stretch>
                  <a:fillRect l="-19444" t="-22222" r="-47222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29846" y="1215110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846" y="1215110"/>
                <a:ext cx="217559" cy="222625"/>
              </a:xfrm>
              <a:prstGeom prst="rect">
                <a:avLst/>
              </a:prstGeom>
              <a:blipFill>
                <a:blip r:embed="rId18"/>
                <a:stretch>
                  <a:fillRect l="-20000" t="-18919" r="-51429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452045" y="2563597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45" y="2563597"/>
                <a:ext cx="217559" cy="222625"/>
              </a:xfrm>
              <a:prstGeom prst="rect">
                <a:avLst/>
              </a:prstGeom>
              <a:blipFill>
                <a:blip r:embed="rId19"/>
                <a:stretch>
                  <a:fillRect l="-19444" t="-22222" r="-47222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8963968" y="198811"/>
            <a:ext cx="2843125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Offline Batch</a:t>
            </a:r>
          </a:p>
        </p:txBody>
      </p:sp>
    </p:spTree>
    <p:extLst>
      <p:ext uri="{BB962C8B-B14F-4D97-AF65-F5344CB8AC3E}">
        <p14:creationId xmlns:p14="http://schemas.microsoft.com/office/powerpoint/2010/main" val="427379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148937</TotalTime>
  <Words>3062</Words>
  <Application>Microsoft Office PowerPoint</Application>
  <PresentationFormat>Widescreen</PresentationFormat>
  <Paragraphs>682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new dofs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707</cp:revision>
  <dcterms:created xsi:type="dcterms:W3CDTF">2016-09-06T14:55:02Z</dcterms:created>
  <dcterms:modified xsi:type="dcterms:W3CDTF">2017-05-03T08:24:55Z</dcterms:modified>
</cp:coreProperties>
</file>